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784" r:id="rId1"/>
  </p:sldMasterIdLst>
  <p:notesMasterIdLst>
    <p:notesMasterId r:id="rId42"/>
  </p:notesMasterIdLst>
  <p:handoutMasterIdLst>
    <p:handoutMasterId r:id="rId43"/>
  </p:handoutMasterIdLst>
  <p:sldIdLst>
    <p:sldId id="4917" r:id="rId2"/>
    <p:sldId id="4791" r:id="rId3"/>
    <p:sldId id="257" r:id="rId4"/>
    <p:sldId id="260" r:id="rId5"/>
    <p:sldId id="259" r:id="rId6"/>
    <p:sldId id="261" r:id="rId7"/>
    <p:sldId id="263" r:id="rId8"/>
    <p:sldId id="264" r:id="rId9"/>
    <p:sldId id="265" r:id="rId10"/>
    <p:sldId id="266" r:id="rId11"/>
    <p:sldId id="4915" r:id="rId12"/>
    <p:sldId id="4945" r:id="rId13"/>
    <p:sldId id="4905" r:id="rId14"/>
    <p:sldId id="4887" r:id="rId15"/>
    <p:sldId id="4912" r:id="rId16"/>
    <p:sldId id="4914" r:id="rId17"/>
    <p:sldId id="4916" r:id="rId18"/>
    <p:sldId id="434" r:id="rId19"/>
    <p:sldId id="435" r:id="rId20"/>
    <p:sldId id="543" r:id="rId21"/>
    <p:sldId id="544" r:id="rId22"/>
    <p:sldId id="438" r:id="rId23"/>
    <p:sldId id="439" r:id="rId24"/>
    <p:sldId id="4902" r:id="rId25"/>
    <p:sldId id="599" r:id="rId26"/>
    <p:sldId id="4911" r:id="rId27"/>
    <p:sldId id="4818" r:id="rId28"/>
    <p:sldId id="4906" r:id="rId29"/>
    <p:sldId id="4819" r:id="rId30"/>
    <p:sldId id="4848" r:id="rId31"/>
    <p:sldId id="4886" r:id="rId32"/>
    <p:sldId id="4834" r:id="rId33"/>
    <p:sldId id="4850" r:id="rId34"/>
    <p:sldId id="4881" r:id="rId35"/>
    <p:sldId id="4882" r:id="rId36"/>
    <p:sldId id="4883" r:id="rId37"/>
    <p:sldId id="4908" r:id="rId38"/>
    <p:sldId id="4827" r:id="rId39"/>
    <p:sldId id="4820" r:id="rId40"/>
    <p:sldId id="4801" r:id="rId41"/>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6D9F1"/>
    <a:srgbClr val="F2DCDB"/>
    <a:srgbClr val="00A9EA"/>
    <a:srgbClr val="942825"/>
    <a:srgbClr val="0070C0"/>
    <a:srgbClr val="00B050"/>
    <a:srgbClr val="C0504D"/>
    <a:srgbClr val="FFFF99"/>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9855B2-BEA6-489B-B810-16D1F2DA5295}" v="2" dt="2022-03-09T12:02:56.233"/>
    <p1510:client id="{A5F6276A-B554-40C2-A619-5761D8CC8619}" v="259" dt="2022-03-09T09:06:45.402"/>
  </p1510:revLst>
</p1510:revInfo>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13" autoAdjust="0"/>
    <p:restoredTop sz="96192" autoAdjust="0"/>
  </p:normalViewPr>
  <p:slideViewPr>
    <p:cSldViewPr snapToGrid="0">
      <p:cViewPr varScale="1">
        <p:scale>
          <a:sx n="130" d="100"/>
          <a:sy n="130" d="100"/>
        </p:scale>
        <p:origin x="138" y="228"/>
      </p:cViewPr>
      <p:guideLst/>
    </p:cSldViewPr>
  </p:slideViewPr>
  <p:notesTextViewPr>
    <p:cViewPr>
      <p:scale>
        <a:sx n="1" d="1"/>
        <a:sy n="1" d="1"/>
      </p:scale>
      <p:origin x="0" y="0"/>
    </p:cViewPr>
  </p:notesTextViewPr>
  <p:notesViewPr>
    <p:cSldViewPr snapToGrid="0">
      <p:cViewPr varScale="1">
        <p:scale>
          <a:sx n="59" d="100"/>
          <a:sy n="59" d="100"/>
        </p:scale>
        <p:origin x="3293"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6120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97999" cy="550936"/>
          </a:xfrm>
          <a:prstGeom prst="rect">
            <a:avLst/>
          </a:prstGeom>
        </p:spPr>
        <p:txBody>
          <a:bodyPr vert="horz" lIns="102084" tIns="51042" rIns="102084" bIns="51042" rtlCol="0"/>
          <a:lstStyle>
            <a:lvl1pPr algn="l">
              <a:defRPr sz="1400"/>
            </a:lvl1pPr>
          </a:lstStyle>
          <a:p>
            <a:endParaRPr kumimoji="1" lang="ja-JP" altLang="en-US"/>
          </a:p>
        </p:txBody>
      </p:sp>
      <p:sp>
        <p:nvSpPr>
          <p:cNvPr id="3" name="日付プレースホルダー 2"/>
          <p:cNvSpPr>
            <a:spLocks noGrp="1"/>
          </p:cNvSpPr>
          <p:nvPr>
            <p:ph type="dt" idx="1"/>
          </p:nvPr>
        </p:nvSpPr>
        <p:spPr>
          <a:xfrm>
            <a:off x="3918859" y="0"/>
            <a:ext cx="2997999" cy="550936"/>
          </a:xfrm>
          <a:prstGeom prst="rect">
            <a:avLst/>
          </a:prstGeom>
        </p:spPr>
        <p:txBody>
          <a:bodyPr vert="horz" lIns="102084" tIns="51042" rIns="102084" bIns="51042" rtlCol="0"/>
          <a:lstStyle>
            <a:lvl1pPr algn="r">
              <a:defRPr sz="1400"/>
            </a:lvl1pPr>
          </a:lstStyle>
          <a:p>
            <a:fld id="{97233860-C7E0-4157-A6A3-A29EEE78119E}" type="datetimeFigureOut">
              <a:rPr kumimoji="1" lang="ja-JP" altLang="en-US" smtClean="0"/>
              <a:t>2022/3/9</a:t>
            </a:fld>
            <a:endParaRPr kumimoji="1" lang="ja-JP" altLang="en-US"/>
          </a:p>
        </p:txBody>
      </p:sp>
      <p:sp>
        <p:nvSpPr>
          <p:cNvPr id="4" name="スライド イメージ プレースホルダー 3"/>
          <p:cNvSpPr>
            <a:spLocks noGrp="1" noRot="1" noChangeAspect="1"/>
          </p:cNvSpPr>
          <p:nvPr>
            <p:ph type="sldImg" idx="2"/>
          </p:nvPr>
        </p:nvSpPr>
        <p:spPr>
          <a:xfrm>
            <a:off x="166688" y="1373188"/>
            <a:ext cx="6584950" cy="3705225"/>
          </a:xfrm>
          <a:prstGeom prst="rect">
            <a:avLst/>
          </a:prstGeom>
          <a:noFill/>
          <a:ln w="12700">
            <a:solidFill>
              <a:prstClr val="black"/>
            </a:solidFill>
          </a:ln>
        </p:spPr>
        <p:txBody>
          <a:bodyPr vert="horz" lIns="102084" tIns="51042" rIns="102084" bIns="51042" rtlCol="0" anchor="ctr"/>
          <a:lstStyle/>
          <a:p>
            <a:endParaRPr lang="ja-JP" altLang="en-US"/>
          </a:p>
        </p:txBody>
      </p:sp>
      <p:sp>
        <p:nvSpPr>
          <p:cNvPr id="5" name="ノート プレースホルダー 4"/>
          <p:cNvSpPr>
            <a:spLocks noGrp="1"/>
          </p:cNvSpPr>
          <p:nvPr>
            <p:ph type="body" sz="quarter" idx="3"/>
          </p:nvPr>
        </p:nvSpPr>
        <p:spPr>
          <a:xfrm>
            <a:off x="691846" y="5284404"/>
            <a:ext cx="5534767" cy="4323603"/>
          </a:xfrm>
          <a:prstGeom prst="rect">
            <a:avLst/>
          </a:prstGeom>
        </p:spPr>
        <p:txBody>
          <a:bodyPr vert="horz" lIns="102084" tIns="51042" rIns="102084" bIns="5104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10429645"/>
            <a:ext cx="2997999" cy="550935"/>
          </a:xfrm>
          <a:prstGeom prst="rect">
            <a:avLst/>
          </a:prstGeom>
        </p:spPr>
        <p:txBody>
          <a:bodyPr vert="horz" lIns="102084" tIns="51042" rIns="102084" bIns="51042"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3918859" y="10429645"/>
            <a:ext cx="2997999" cy="550935"/>
          </a:xfrm>
          <a:prstGeom prst="rect">
            <a:avLst/>
          </a:prstGeom>
        </p:spPr>
        <p:txBody>
          <a:bodyPr vert="horz" lIns="102084" tIns="51042" rIns="102084" bIns="51042" rtlCol="0" anchor="b"/>
          <a:lstStyle>
            <a:lvl1pPr algn="r">
              <a:defRPr sz="1400"/>
            </a:lvl1pPr>
          </a:lstStyle>
          <a:p>
            <a:fld id="{D42097CF-03F3-49AB-A139-418579D092E0}" type="slidenum">
              <a:rPr kumimoji="1" lang="ja-JP" altLang="en-US" smtClean="0"/>
              <a:t>‹#›</a:t>
            </a:fld>
            <a:endParaRPr kumimoji="1" lang="ja-JP" altLang="en-US"/>
          </a:p>
        </p:txBody>
      </p:sp>
    </p:spTree>
    <p:extLst>
      <p:ext uri="{BB962C8B-B14F-4D97-AF65-F5344CB8AC3E}">
        <p14:creationId xmlns:p14="http://schemas.microsoft.com/office/powerpoint/2010/main" val="37631911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36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740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Tree>
    <p:extLst>
      <p:ext uri="{BB962C8B-B14F-4D97-AF65-F5344CB8AC3E}">
        <p14:creationId xmlns:p14="http://schemas.microsoft.com/office/powerpoint/2010/main" val="235774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84776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lang="ja-JP" altLang="en-US"/>
              <a:t>マスタ タイトルの書式設定</a:t>
            </a:r>
          </a:p>
        </p:txBody>
      </p:sp>
      <p:sp>
        <p:nvSpPr>
          <p:cNvPr id="1038"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9"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40"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41" name="Rectangle 6"/>
          <p:cNvSpPr>
            <a:spLocks noGrp="1" noChangeArrowheads="1"/>
          </p:cNvSpPr>
          <p:nvPr>
            <p:ph type="sldNum" sz="quarter" idx="12"/>
          </p:nvPr>
        </p:nvSpPr>
        <p:spPr>
          <a:ln/>
        </p:spPr>
        <p:txBody>
          <a:bodyPr/>
          <a:lstStyle>
            <a:lvl1pPr>
              <a:defRPr/>
            </a:lvl1pPr>
          </a:lstStyle>
          <a:p>
            <a:pPr>
              <a:defRPr/>
            </a:pPr>
            <a:fld id="{ED70751B-34C4-41F7-9A42-B8AF8614956A}" type="slidenum">
              <a:rPr lang="en-US" altLang="ja-JP"/>
              <a:pPr>
                <a:defRPr/>
              </a:pPr>
              <a:t>‹#›</a:t>
            </a:fld>
            <a:endParaRPr lang="en-US" altLang="ja-JP"/>
          </a:p>
        </p:txBody>
      </p:sp>
    </p:spTree>
    <p:extLst>
      <p:ext uri="{BB962C8B-B14F-4D97-AF65-F5344CB8AC3E}">
        <p14:creationId xmlns:p14="http://schemas.microsoft.com/office/powerpoint/2010/main" val="24774814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F0FAFD-DD0E-4D07-BCCC-AF9E419CB1E0}"/>
              </a:ext>
            </a:extLst>
          </p:cNvPr>
          <p:cNvSpPr/>
          <p:nvPr userDrawn="1"/>
        </p:nvSpPr>
        <p:spPr>
          <a:xfrm>
            <a:off x="-1" y="1"/>
            <a:ext cx="12192001" cy="493164"/>
          </a:xfrm>
          <a:prstGeom prst="rect">
            <a:avLst/>
          </a:prstGeom>
          <a:gradFill>
            <a:gsLst>
              <a:gs pos="0">
                <a:srgbClr val="00B0F0"/>
              </a:gs>
              <a:gs pos="100000">
                <a:srgbClr val="0070C0"/>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EA2A6F31-7535-4B7B-BCE6-4FEBF8C49828}"/>
              </a:ext>
            </a:extLst>
          </p:cNvPr>
          <p:cNvSpPr/>
          <p:nvPr userDrawn="1"/>
        </p:nvSpPr>
        <p:spPr>
          <a:xfrm>
            <a:off x="171955" y="42759"/>
            <a:ext cx="1260029" cy="400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16E70712-3F84-45CF-9AF5-B77A9E35E8F8}"/>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246242" y="82591"/>
            <a:ext cx="1111454" cy="348305"/>
          </a:xfrm>
          <a:prstGeom prst="rect">
            <a:avLst/>
          </a:prstGeom>
        </p:spPr>
      </p:pic>
    </p:spTree>
    <p:extLst>
      <p:ext uri="{BB962C8B-B14F-4D97-AF65-F5344CB8AC3E}">
        <p14:creationId xmlns:p14="http://schemas.microsoft.com/office/powerpoint/2010/main" val="2110109608"/>
      </p:ext>
    </p:extLst>
  </p:cSld>
  <p:clrMap bg1="lt1" tx1="dk1" bg2="lt2" tx2="dk2" accent1="accent1" accent2="accent2" accent3="accent3" accent4="accent4" accent5="accent5" accent6="accent6" hlink="hlink" folHlink="folHlink"/>
  <p:sldLayoutIdLst>
    <p:sldLayoutId id="2147483648" r:id="rId1"/>
    <p:sldLayoutId id="2147483785" r:id="rId2"/>
    <p:sldLayoutId id="2147483792" r:id="rId3"/>
    <p:sldLayoutId id="2147483793" r:id="rId4"/>
    <p:sldLayoutId id="2147483794"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densuke.biz/list?cd=r2xmyQgmA5vfdsdW"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densuke.biz/list?cd=kAFSU3ULhUDTSTq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mlit.go.jp/scpf/efforts/index.html"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nesic.zoom.us/j/95716504853?pwd=cWx5U21Cbmx2bC9zbFpCQUVwOGVwUT09" TargetMode="External"/><Relationship Id="rId2" Type="http://schemas.openxmlformats.org/officeDocument/2006/relationships/hyperlink" Target="https://nesic.zoom.us/j/96767098634?pwd=U2RYeHVFeDdScVVnU1VvTWdCbnllUT09" TargetMode="External"/><Relationship Id="rId1" Type="http://schemas.openxmlformats.org/officeDocument/2006/relationships/slideLayout" Target="../slideLayouts/slideLayout2.xml"/><Relationship Id="rId5" Type="http://schemas.openxmlformats.org/officeDocument/2006/relationships/hyperlink" Target="https://nesic.zoom.us/j/99941695559?pwd=UFcybG1BaENLOUNSdWFHeFRnQURFdz09" TargetMode="External"/><Relationship Id="rId4" Type="http://schemas.openxmlformats.org/officeDocument/2006/relationships/hyperlink" Target="https://zoom.us/j/98287834044?pwd=RDg0TmhJUkFBNWJpckpIcmd0YVNwZz09"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5E9CB24-D903-4312-95CC-A25A896C1A50}"/>
              </a:ext>
            </a:extLst>
          </p:cNvPr>
          <p:cNvSpPr txBox="1"/>
          <p:nvPr/>
        </p:nvSpPr>
        <p:spPr>
          <a:xfrm>
            <a:off x="1497524" y="2942117"/>
            <a:ext cx="6094708" cy="707886"/>
          </a:xfrm>
          <a:prstGeom prst="rect">
            <a:avLst/>
          </a:prstGeom>
          <a:noFill/>
        </p:spPr>
        <p:txBody>
          <a:bodyPr wrap="square">
            <a:spAutoFit/>
          </a:bodyPr>
          <a:lstStyle/>
          <a:p>
            <a:r>
              <a:rPr lang="ja-JP" altLang="en-US" sz="4000" b="1" dirty="0"/>
              <a:t>豊能定例会議</a:t>
            </a:r>
            <a:endParaRPr lang="ja-JP" altLang="en-US" sz="4000" dirty="0"/>
          </a:p>
        </p:txBody>
      </p:sp>
    </p:spTree>
    <p:extLst>
      <p:ext uri="{BB962C8B-B14F-4D97-AF65-F5344CB8AC3E}">
        <p14:creationId xmlns:p14="http://schemas.microsoft.com/office/powerpoint/2010/main" val="65780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47426-F9AC-4DBB-97A5-333D66D19185}"/>
              </a:ext>
            </a:extLst>
          </p:cNvPr>
          <p:cNvSpPr>
            <a:spLocks noGrp="1"/>
          </p:cNvSpPr>
          <p:nvPr>
            <p:ph type="title"/>
          </p:nvPr>
        </p:nvSpPr>
        <p:spPr>
          <a:xfrm>
            <a:off x="1463040" y="0"/>
            <a:ext cx="9052560" cy="681037"/>
          </a:xfrm>
        </p:spPr>
        <p:txBody>
          <a:bodyPr>
            <a:normAutofit fontScale="90000"/>
          </a:bodyPr>
          <a:lstStyle/>
          <a:p>
            <a:r>
              <a:rPr kumimoji="1" lang="en-US" altLang="ja-JP" sz="2800" dirty="0">
                <a:solidFill>
                  <a:schemeClr val="bg1"/>
                </a:solidFill>
                <a:latin typeface="BIZ UDPゴシック" panose="020B0400000000000000" pitchFamily="50" charset="-128"/>
                <a:ea typeface="BIZ UDPゴシック" panose="020B0400000000000000" pitchFamily="50" charset="-128"/>
              </a:rPr>
              <a:t>3</a:t>
            </a:r>
            <a:r>
              <a:rPr kumimoji="1" lang="ja-JP" altLang="en-US" sz="2800" dirty="0">
                <a:solidFill>
                  <a:schemeClr val="bg1"/>
                </a:solidFill>
                <a:latin typeface="BIZ UDPゴシック" panose="020B0400000000000000" pitchFamily="50" charset="-128"/>
                <a:ea typeface="BIZ UDPゴシック" panose="020B0400000000000000" pitchFamily="50" charset="-128"/>
              </a:rPr>
              <a:t>回目アンケートサマリー（とよのんコンシェルジュを使ってみて）</a:t>
            </a:r>
          </a:p>
        </p:txBody>
      </p:sp>
      <p:sp>
        <p:nvSpPr>
          <p:cNvPr id="11" name="コンテンツ プレースホルダー 10">
            <a:extLst>
              <a:ext uri="{FF2B5EF4-FFF2-40B4-BE49-F238E27FC236}">
                <a16:creationId xmlns:a16="http://schemas.microsoft.com/office/drawing/2014/main" id="{AA1BD519-F6CB-4A85-8AD0-E32CE4AAFF38}"/>
              </a:ext>
            </a:extLst>
          </p:cNvPr>
          <p:cNvSpPr>
            <a:spLocks noGrp="1"/>
          </p:cNvSpPr>
          <p:nvPr>
            <p:ph idx="1"/>
          </p:nvPr>
        </p:nvSpPr>
        <p:spPr>
          <a:xfrm>
            <a:off x="249803" y="681036"/>
            <a:ext cx="11629445" cy="5902643"/>
          </a:xfrm>
        </p:spPr>
        <p:txBody>
          <a:bodyPr>
            <a:normAutofit/>
          </a:bodyPr>
          <a:lstStyle/>
          <a:p>
            <a:r>
              <a:rPr lang="ja-JP" altLang="en-US" sz="2000" dirty="0">
                <a:latin typeface="BIZ UDPゴシック" panose="020B0400000000000000" pitchFamily="50" charset="-128"/>
                <a:ea typeface="BIZ UDPゴシック" panose="020B0400000000000000" pitchFamily="50" charset="-128"/>
              </a:rPr>
              <a:t>サービス全体においては、ヘルスケア系サービスに人気が集まり</a:t>
            </a:r>
            <a:r>
              <a:rPr lang="en-US" altLang="ja-JP" sz="2000" dirty="0">
                <a:latin typeface="BIZ UDPゴシック" panose="020B0400000000000000" pitchFamily="50" charset="-128"/>
                <a:ea typeface="BIZ UDPゴシック" panose="020B0400000000000000" pitchFamily="50" charset="-128"/>
              </a:rPr>
              <a:t>80%</a:t>
            </a:r>
            <a:r>
              <a:rPr lang="ja-JP" altLang="en-US" sz="2000" dirty="0">
                <a:latin typeface="BIZ UDPゴシック" panose="020B0400000000000000" pitchFamily="50" charset="-128"/>
                <a:ea typeface="BIZ UDPゴシック" panose="020B0400000000000000" pitchFamily="50" charset="-128"/>
              </a:rPr>
              <a:t>以上が利用したいになり、イベントやオンデマンド交通が</a:t>
            </a:r>
            <a:r>
              <a:rPr lang="en-US" altLang="ja-JP" sz="2000" dirty="0">
                <a:latin typeface="BIZ UDPゴシック" panose="020B0400000000000000" pitchFamily="50" charset="-128"/>
                <a:ea typeface="BIZ UDPゴシック" panose="020B0400000000000000" pitchFamily="50" charset="-128"/>
              </a:rPr>
              <a:t>50%</a:t>
            </a:r>
            <a:r>
              <a:rPr lang="ja-JP" altLang="en-US" sz="2000" dirty="0">
                <a:latin typeface="BIZ UDPゴシック" panose="020B0400000000000000" pitchFamily="50" charset="-128"/>
                <a:ea typeface="BIZ UDPゴシック" panose="020B0400000000000000" pitchFamily="50" charset="-128"/>
              </a:rPr>
              <a:t>代、逆に</a:t>
            </a:r>
            <a:r>
              <a:rPr lang="en-US" altLang="ja-JP" sz="2000" dirty="0">
                <a:latin typeface="BIZ UDPゴシック" panose="020B0400000000000000" pitchFamily="50" charset="-128"/>
                <a:ea typeface="BIZ UDPゴシック" panose="020B0400000000000000" pitchFamily="50" charset="-128"/>
              </a:rPr>
              <a:t>2</a:t>
            </a:r>
            <a:r>
              <a:rPr lang="ja-JP" altLang="en-US" sz="2000" dirty="0">
                <a:latin typeface="BIZ UDPゴシック" panose="020B0400000000000000" pitchFamily="50" charset="-128"/>
                <a:ea typeface="BIZ UDPゴシック" panose="020B0400000000000000" pitchFamily="50" charset="-128"/>
              </a:rPr>
              <a:t>次交通（電動系）は利用しないが</a:t>
            </a:r>
            <a:r>
              <a:rPr lang="en-US" altLang="ja-JP" sz="2000" dirty="0">
                <a:latin typeface="BIZ UDPゴシック" panose="020B0400000000000000" pitchFamily="50" charset="-128"/>
                <a:ea typeface="BIZ UDPゴシック" panose="020B0400000000000000" pitchFamily="50" charset="-128"/>
              </a:rPr>
              <a:t>50%</a:t>
            </a:r>
            <a:r>
              <a:rPr lang="ja-JP" altLang="en-US" sz="2000" dirty="0">
                <a:latin typeface="BIZ UDPゴシック" panose="020B0400000000000000" pitchFamily="50" charset="-128"/>
                <a:ea typeface="BIZ UDPゴシック" panose="020B0400000000000000" pitchFamily="50" charset="-128"/>
              </a:rPr>
              <a:t>以上となった。</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ヘルスケア系ではウェアラブルを活用した人からは、健康意識が</a:t>
            </a:r>
            <a:r>
              <a:rPr lang="en-US" altLang="ja-JP" sz="2000" dirty="0">
                <a:latin typeface="BIZ UDPゴシック" panose="020B0400000000000000" pitchFamily="50" charset="-128"/>
                <a:ea typeface="BIZ UDPゴシック" panose="020B0400000000000000" pitchFamily="50" charset="-128"/>
              </a:rPr>
              <a:t>67.5%</a:t>
            </a:r>
            <a:r>
              <a:rPr lang="ja-JP" altLang="en-US" sz="2000" dirty="0">
                <a:latin typeface="BIZ UDPゴシック" panose="020B0400000000000000" pitchFamily="50" charset="-128"/>
                <a:ea typeface="BIZ UDPゴシック" panose="020B0400000000000000" pitchFamily="50" charset="-128"/>
              </a:rPr>
              <a:t>高くなり、外出機会も</a:t>
            </a:r>
            <a:r>
              <a:rPr lang="en-US" altLang="ja-JP" sz="2000" dirty="0">
                <a:latin typeface="BIZ UDPゴシック" panose="020B0400000000000000" pitchFamily="50" charset="-128"/>
                <a:ea typeface="BIZ UDPゴシック" panose="020B0400000000000000" pitchFamily="50" charset="-128"/>
              </a:rPr>
              <a:t>61.3%</a:t>
            </a:r>
            <a:r>
              <a:rPr lang="ja-JP" altLang="en-US" sz="2000" dirty="0">
                <a:latin typeface="BIZ UDPゴシック" panose="020B0400000000000000" pitchFamily="50" charset="-128"/>
                <a:ea typeface="BIZ UDPゴシック" panose="020B0400000000000000" pitchFamily="50" charset="-128"/>
              </a:rPr>
              <a:t>増えた。ウェアラブルを配布することで、高齢者フレイル対策もより進むと言えます。</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他に</a:t>
            </a:r>
            <a:r>
              <a:rPr lang="en-US" altLang="ja-JP" sz="2000" dirty="0">
                <a:latin typeface="BIZ UDPゴシック" panose="020B0400000000000000" pitchFamily="50" charset="-128"/>
                <a:ea typeface="BIZ UDPゴシック" panose="020B0400000000000000" pitchFamily="50" charset="-128"/>
              </a:rPr>
              <a:t>80%</a:t>
            </a:r>
            <a:r>
              <a:rPr lang="ja-JP" altLang="en-US" sz="2000" dirty="0">
                <a:latin typeface="BIZ UDPゴシック" panose="020B0400000000000000" pitchFamily="50" charset="-128"/>
                <a:ea typeface="BIZ UDPゴシック" panose="020B0400000000000000" pitchFamily="50" charset="-128"/>
              </a:rPr>
              <a:t>以上の利用したいとされたサービスとしては、スーパーのチラシをみたい（</a:t>
            </a:r>
            <a:r>
              <a:rPr lang="en-US" altLang="ja-JP" sz="2000" dirty="0">
                <a:latin typeface="BIZ UDPゴシック" panose="020B0400000000000000" pitchFamily="50" charset="-128"/>
                <a:ea typeface="BIZ UDPゴシック" panose="020B0400000000000000" pitchFamily="50" charset="-128"/>
              </a:rPr>
              <a:t>80%)</a:t>
            </a:r>
            <a:r>
              <a:rPr lang="ja-JP" altLang="en-US" sz="2000" dirty="0">
                <a:latin typeface="BIZ UDPゴシック" panose="020B0400000000000000" pitchFamily="50" charset="-128"/>
                <a:ea typeface="BIZ UDPゴシック" panose="020B0400000000000000" pitchFamily="50" charset="-128"/>
              </a:rPr>
              <a:t>、災害時に避難場所を案内（</a:t>
            </a:r>
            <a:r>
              <a:rPr lang="en-US" altLang="ja-JP" sz="2000" dirty="0">
                <a:latin typeface="BIZ UDPゴシック" panose="020B0400000000000000" pitchFamily="50" charset="-128"/>
                <a:ea typeface="BIZ UDPゴシック" panose="020B0400000000000000" pitchFamily="50" charset="-128"/>
              </a:rPr>
              <a:t>93.8%)</a:t>
            </a:r>
            <a:r>
              <a:rPr lang="ja-JP" altLang="en-US" sz="2000" dirty="0">
                <a:latin typeface="BIZ UDPゴシック" panose="020B0400000000000000" pitchFamily="50" charset="-128"/>
                <a:ea typeface="BIZ UDPゴシック" panose="020B0400000000000000" pitchFamily="50" charset="-128"/>
              </a:rPr>
              <a:t>、災害通知（避難状況確認）（</a:t>
            </a:r>
            <a:r>
              <a:rPr lang="en-US" altLang="ja-JP" sz="2000" dirty="0">
                <a:latin typeface="BIZ UDPゴシック" panose="020B0400000000000000" pitchFamily="50" charset="-128"/>
                <a:ea typeface="BIZ UDPゴシック" panose="020B0400000000000000" pitchFamily="50" charset="-128"/>
              </a:rPr>
              <a:t>96.3%)</a:t>
            </a:r>
            <a:r>
              <a:rPr lang="ja-JP" altLang="en-US" sz="2000" dirty="0">
                <a:latin typeface="BIZ UDPゴシック" panose="020B0400000000000000" pitchFamily="50" charset="-128"/>
                <a:ea typeface="BIZ UDPゴシック" panose="020B0400000000000000" pitchFamily="50" charset="-128"/>
              </a:rPr>
              <a:t>、地域通貨・ポイント活用（</a:t>
            </a:r>
            <a:r>
              <a:rPr lang="en-US" altLang="ja-JP" sz="2000" dirty="0">
                <a:latin typeface="BIZ UDPゴシック" panose="020B0400000000000000" pitchFamily="50" charset="-128"/>
                <a:ea typeface="BIZ UDPゴシック" panose="020B0400000000000000" pitchFamily="50" charset="-128"/>
              </a:rPr>
              <a:t>80%)</a:t>
            </a:r>
            <a:r>
              <a:rPr lang="ja-JP" altLang="en-US" sz="2000" dirty="0">
                <a:latin typeface="BIZ UDPゴシック" panose="020B0400000000000000" pitchFamily="50" charset="-128"/>
                <a:ea typeface="BIZ UDPゴシック" panose="020B0400000000000000" pitchFamily="50" charset="-128"/>
              </a:rPr>
              <a:t>、自治体サービス（</a:t>
            </a:r>
            <a:r>
              <a:rPr lang="en-US" altLang="ja-JP" sz="2000" dirty="0">
                <a:latin typeface="BIZ UDPゴシック" panose="020B0400000000000000" pitchFamily="50" charset="-128"/>
                <a:ea typeface="BIZ UDPゴシック" panose="020B0400000000000000" pitchFamily="50" charset="-128"/>
              </a:rPr>
              <a:t>85%)</a:t>
            </a:r>
            <a:r>
              <a:rPr lang="ja-JP" altLang="en-US" sz="2000" dirty="0">
                <a:latin typeface="BIZ UDPゴシック" panose="020B0400000000000000" pitchFamily="50" charset="-128"/>
                <a:ea typeface="BIZ UDPゴシック" panose="020B0400000000000000" pitchFamily="50" charset="-128"/>
              </a:rPr>
              <a:t>が挙げられます。</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逆に利用したくないに多かったものは、子育て関連になり、高齢者の回答が多かったため、結果子育て関連が低い結果につなったと言えます。</a:t>
            </a:r>
            <a:endParaRPr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3</a:t>
            </a:r>
            <a:r>
              <a:rPr lang="ja-JP" altLang="en-US" sz="2000" dirty="0">
                <a:latin typeface="BIZ UDPゴシック" panose="020B0400000000000000" pitchFamily="50" charset="-128"/>
                <a:ea typeface="BIZ UDPゴシック" panose="020B0400000000000000" pitchFamily="50" charset="-128"/>
              </a:rPr>
              <a:t>回目アンケートは回答者数が低く、スマホ教室参加の高齢者が多かったため、回答内容に偏りができました。スマホ教室で実演したものに関しては、非常に利用したい側に結果が寄ったこともあり、今後もスマートシティを進めるうえで、スマホ教室は重要な取り組みと言えます。</a:t>
            </a:r>
            <a:endParaRPr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とよのんコンシェルジュは随時更新されていきますが、現段階での操作性満足度は</a:t>
            </a:r>
            <a:r>
              <a:rPr lang="en-US" altLang="ja-JP" sz="2000" dirty="0">
                <a:latin typeface="BIZ UDPゴシック" panose="020B0400000000000000" pitchFamily="50" charset="-128"/>
                <a:ea typeface="BIZ UDPゴシック" panose="020B0400000000000000" pitchFamily="50" charset="-128"/>
              </a:rPr>
              <a:t>61.3%</a:t>
            </a:r>
            <a:r>
              <a:rPr lang="ja-JP" altLang="en-US" sz="2000" dirty="0">
                <a:latin typeface="BIZ UDPゴシック" panose="020B0400000000000000" pitchFamily="50" charset="-128"/>
                <a:ea typeface="BIZ UDPゴシック" panose="020B0400000000000000" pitchFamily="50" charset="-128"/>
              </a:rPr>
              <a:t>サービス満足度も</a:t>
            </a:r>
            <a:r>
              <a:rPr lang="en-US" altLang="ja-JP" sz="2000" dirty="0">
                <a:latin typeface="BIZ UDPゴシック" panose="020B0400000000000000" pitchFamily="50" charset="-128"/>
                <a:ea typeface="BIZ UDPゴシック" panose="020B0400000000000000" pitchFamily="50" charset="-128"/>
              </a:rPr>
              <a:t>62.5%</a:t>
            </a:r>
            <a:r>
              <a:rPr lang="ja-JP" altLang="en-US" sz="2000" dirty="0">
                <a:latin typeface="BIZ UDPゴシック" panose="020B0400000000000000" pitchFamily="50" charset="-128"/>
                <a:ea typeface="BIZ UDPゴシック" panose="020B0400000000000000" pitchFamily="50" charset="-128"/>
              </a:rPr>
              <a:t>とまずは使えるレベルと言えます。また、スマートシティサービスへの期待度は</a:t>
            </a:r>
            <a:r>
              <a:rPr lang="en-US" altLang="ja-JP" sz="2000" dirty="0">
                <a:latin typeface="BIZ UDPゴシック" panose="020B0400000000000000" pitchFamily="50" charset="-128"/>
                <a:ea typeface="BIZ UDPゴシック" panose="020B0400000000000000" pitchFamily="50" charset="-128"/>
              </a:rPr>
              <a:t>91.3%</a:t>
            </a:r>
            <a:r>
              <a:rPr lang="ja-JP" altLang="en-US" sz="2000" dirty="0">
                <a:latin typeface="BIZ UDPゴシック" panose="020B0400000000000000" pitchFamily="50" charset="-128"/>
                <a:ea typeface="BIZ UDPゴシック" panose="020B0400000000000000" pitchFamily="50" charset="-128"/>
              </a:rPr>
              <a:t>あり、高齢者中心の回答とは言え住民の関心度は高いものと言えます。</a:t>
            </a:r>
            <a:endParaRPr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pPr marL="0" indent="0">
              <a:buNone/>
            </a:pPr>
            <a:endParaRPr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60105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621C8B7-9382-4D96-BA86-75D7E83B0BFA}"/>
              </a:ext>
            </a:extLst>
          </p:cNvPr>
          <p:cNvSpPr txBox="1"/>
          <p:nvPr/>
        </p:nvSpPr>
        <p:spPr>
          <a:xfrm>
            <a:off x="812698" y="1175657"/>
            <a:ext cx="10033516" cy="5016758"/>
          </a:xfrm>
          <a:prstGeom prst="rect">
            <a:avLst/>
          </a:prstGeom>
          <a:noFill/>
        </p:spPr>
        <p:txBody>
          <a:bodyPr wrap="none" lIns="91440" tIns="45720" rIns="91440" bIns="45720" rtlCol="0" anchor="t">
            <a:spAutoFit/>
          </a:bodyPr>
          <a:lstStyle/>
          <a:p>
            <a:pPr algn="ctr"/>
            <a:r>
              <a:rPr kumimoji="1" lang="en-US" altLang="ja-JP" sz="3200" dirty="0"/>
              <a:t>3</a:t>
            </a:r>
            <a:r>
              <a:rPr kumimoji="1" lang="ja-JP" altLang="en-US" sz="3200" dirty="0"/>
              <a:t>月</a:t>
            </a:r>
            <a:r>
              <a:rPr kumimoji="1" lang="en-US" altLang="ja-JP" sz="3200" dirty="0"/>
              <a:t>11</a:t>
            </a:r>
            <a:r>
              <a:rPr kumimoji="1" lang="ja-JP" altLang="en-US" sz="3200" dirty="0"/>
              <a:t>日まで、残り</a:t>
            </a:r>
            <a:r>
              <a:rPr kumimoji="1" lang="en-US" altLang="ja-JP" sz="3200" dirty="0"/>
              <a:t>1</a:t>
            </a:r>
            <a:r>
              <a:rPr kumimoji="1" lang="ja-JP" altLang="en-US" sz="3200" dirty="0"/>
              <a:t>日！</a:t>
            </a:r>
            <a:br>
              <a:rPr kumimoji="1" lang="en-US" altLang="ja-JP" sz="3200" dirty="0"/>
            </a:br>
            <a:br>
              <a:rPr kumimoji="1" lang="en-US" altLang="ja-JP" sz="3200" dirty="0"/>
            </a:br>
            <a:r>
              <a:rPr kumimoji="1" lang="ja-JP" altLang="en-US" sz="3200" dirty="0"/>
              <a:t>概ね順調ですが、頑張ってクロージングしましょう！</a:t>
            </a:r>
            <a:br>
              <a:rPr kumimoji="1" lang="en-US" altLang="ja-JP" sz="3200" dirty="0"/>
            </a:br>
            <a:r>
              <a:rPr kumimoji="1" lang="ja-JP" altLang="en-US" sz="3200" dirty="0"/>
              <a:t>（９</a:t>
            </a:r>
            <a:r>
              <a:rPr kumimoji="1" lang="en-US" altLang="ja-JP" sz="3200" dirty="0"/>
              <a:t>.</a:t>
            </a:r>
            <a:r>
              <a:rPr kumimoji="1" lang="ja-JP" altLang="en-US" sz="3200" dirty="0"/>
              <a:t>５割完了）</a:t>
            </a:r>
            <a:endParaRPr kumimoji="1" lang="en-US" altLang="ja-JP" sz="3200" dirty="0"/>
          </a:p>
          <a:p>
            <a:pPr algn="ctr"/>
            <a:endParaRPr kumimoji="1" lang="en-US" altLang="ja-JP" sz="3200" dirty="0"/>
          </a:p>
          <a:p>
            <a:pPr algn="ctr"/>
            <a:endParaRPr kumimoji="1" lang="en-US" altLang="ja-JP" sz="3200" dirty="0"/>
          </a:p>
          <a:p>
            <a:pPr algn="ctr"/>
            <a:r>
              <a:rPr kumimoji="1" lang="en-US" altLang="ja-JP" sz="3200" dirty="0"/>
              <a:t>3</a:t>
            </a:r>
            <a:r>
              <a:rPr kumimoji="1" lang="ja-JP" altLang="en-US" sz="3200" dirty="0"/>
              <a:t>月</a:t>
            </a:r>
            <a:r>
              <a:rPr kumimoji="1" lang="en-US" altLang="ja-JP" sz="3200" dirty="0"/>
              <a:t>11</a:t>
            </a:r>
            <a:r>
              <a:rPr kumimoji="1" lang="ja-JP" altLang="en-US" sz="3200" dirty="0"/>
              <a:t>日終われば、来年度への政策が始まります</a:t>
            </a:r>
            <a:endParaRPr kumimoji="1" lang="en-US" altLang="ja-JP" sz="3200" dirty="0"/>
          </a:p>
          <a:p>
            <a:pPr algn="ctr"/>
            <a:endParaRPr kumimoji="1" lang="en-US" altLang="ja-JP" sz="3200" dirty="0"/>
          </a:p>
          <a:p>
            <a:pPr algn="ctr"/>
            <a:endParaRPr kumimoji="1" lang="en-US" altLang="ja-JP" sz="3200" dirty="0"/>
          </a:p>
          <a:p>
            <a:pPr algn="ctr"/>
            <a:r>
              <a:rPr kumimoji="1" lang="ja-JP" altLang="en-US" sz="3200" dirty="0"/>
              <a:t>直近</a:t>
            </a:r>
            <a:r>
              <a:rPr kumimoji="1" lang="en-US" altLang="ja-JP" sz="3200" dirty="0"/>
              <a:t>SIP</a:t>
            </a:r>
            <a:r>
              <a:rPr kumimoji="1" lang="ja-JP" altLang="en-US" sz="3200" dirty="0"/>
              <a:t>のお話</a:t>
            </a:r>
          </a:p>
        </p:txBody>
      </p:sp>
      <p:sp>
        <p:nvSpPr>
          <p:cNvPr id="3" name="テキスト ボックス 2">
            <a:extLst>
              <a:ext uri="{FF2B5EF4-FFF2-40B4-BE49-F238E27FC236}">
                <a16:creationId xmlns:a16="http://schemas.microsoft.com/office/drawing/2014/main" id="{1F399DE0-CA72-48AC-948C-8B1F71CB17D0}"/>
              </a:ext>
            </a:extLst>
          </p:cNvPr>
          <p:cNvSpPr txBox="1"/>
          <p:nvPr/>
        </p:nvSpPr>
        <p:spPr>
          <a:xfrm>
            <a:off x="1668004" y="69396"/>
            <a:ext cx="6094708" cy="369332"/>
          </a:xfrm>
          <a:prstGeom prst="rect">
            <a:avLst/>
          </a:prstGeom>
          <a:noFill/>
        </p:spPr>
        <p:txBody>
          <a:bodyPr wrap="square">
            <a:sp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代表理事から</a:t>
            </a:r>
          </a:p>
        </p:txBody>
      </p:sp>
    </p:spTree>
    <p:extLst>
      <p:ext uri="{BB962C8B-B14F-4D97-AF65-F5344CB8AC3E}">
        <p14:creationId xmlns:p14="http://schemas.microsoft.com/office/powerpoint/2010/main" val="1321552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83EDEC2-AC8B-4931-BC3F-98C0D335C7AB}"/>
              </a:ext>
            </a:extLst>
          </p:cNvPr>
          <p:cNvSpPr txBox="1"/>
          <p:nvPr/>
        </p:nvSpPr>
        <p:spPr>
          <a:xfrm>
            <a:off x="580446" y="675861"/>
            <a:ext cx="8148384" cy="1477328"/>
          </a:xfrm>
          <a:prstGeom prst="rect">
            <a:avLst/>
          </a:prstGeom>
          <a:noFill/>
        </p:spPr>
        <p:txBody>
          <a:bodyPr wrap="none" rtlCol="0">
            <a:spAutoFit/>
          </a:bodyPr>
          <a:lstStyle/>
          <a:p>
            <a:r>
              <a:rPr kumimoji="1" lang="ja-JP" altLang="en-US" dirty="0"/>
              <a:t>ブレークルーム</a:t>
            </a:r>
            <a:endParaRPr kumimoji="1" lang="en-US" altLang="ja-JP" dirty="0"/>
          </a:p>
          <a:p>
            <a:r>
              <a:rPr kumimoji="1" lang="ja-JP" altLang="en-US" dirty="0"/>
              <a:t>　納品物相談ルーム（</a:t>
            </a:r>
            <a:r>
              <a:rPr kumimoji="1" lang="en-US" altLang="ja-JP" dirty="0"/>
              <a:t>CSPFC</a:t>
            </a:r>
            <a:r>
              <a:rPr kumimoji="1" lang="ja-JP" altLang="en-US" dirty="0"/>
              <a:t>事務局）</a:t>
            </a:r>
            <a:endParaRPr kumimoji="1" lang="en-US" altLang="ja-JP" dirty="0"/>
          </a:p>
          <a:p>
            <a:r>
              <a:rPr kumimoji="1" lang="ja-JP" altLang="en-US" dirty="0"/>
              <a:t>　</a:t>
            </a:r>
            <a:r>
              <a:rPr kumimoji="1" lang="en-US" altLang="ja-JP" dirty="0"/>
              <a:t>4</a:t>
            </a:r>
            <a:r>
              <a:rPr kumimoji="1" lang="ja-JP" altLang="en-US" dirty="0"/>
              <a:t>月</a:t>
            </a:r>
            <a:r>
              <a:rPr kumimoji="1" lang="en-US" altLang="ja-JP" dirty="0"/>
              <a:t>1</a:t>
            </a:r>
            <a:r>
              <a:rPr kumimoji="1" lang="ja-JP" altLang="en-US" dirty="0"/>
              <a:t>日</a:t>
            </a:r>
            <a:r>
              <a:rPr kumimoji="1" lang="en-US" altLang="ja-JP" dirty="0"/>
              <a:t>Update</a:t>
            </a:r>
            <a:r>
              <a:rPr kumimoji="1" lang="ja-JP" altLang="en-US" dirty="0"/>
              <a:t>段取りルーム（とよのていねい、</a:t>
            </a:r>
            <a:r>
              <a:rPr kumimoji="1" lang="en-US" altLang="ja-JP" dirty="0"/>
              <a:t>OZ1</a:t>
            </a:r>
            <a:r>
              <a:rPr kumimoji="1" lang="ja-JP" altLang="en-US" dirty="0"/>
              <a:t>、</a:t>
            </a:r>
            <a:r>
              <a:rPr kumimoji="1" lang="en-US" altLang="ja-JP" dirty="0" err="1"/>
              <a:t>NoCode</a:t>
            </a:r>
            <a:r>
              <a:rPr kumimoji="1" lang="ja-JP" altLang="en-US" dirty="0"/>
              <a:t>、豊能町役場）</a:t>
            </a:r>
            <a:endParaRPr kumimoji="1" lang="en-US" altLang="ja-JP" dirty="0"/>
          </a:p>
          <a:p>
            <a:endParaRPr kumimoji="1" lang="en-US" altLang="ja-JP" dirty="0"/>
          </a:p>
          <a:p>
            <a:r>
              <a:rPr kumimoji="1" lang="ja-JP" altLang="en-US" dirty="0"/>
              <a:t>　通常のルーム</a:t>
            </a:r>
          </a:p>
        </p:txBody>
      </p:sp>
    </p:spTree>
    <p:extLst>
      <p:ext uri="{BB962C8B-B14F-4D97-AF65-F5344CB8AC3E}">
        <p14:creationId xmlns:p14="http://schemas.microsoft.com/office/powerpoint/2010/main" val="727481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10">
            <a:extLst>
              <a:ext uri="{FF2B5EF4-FFF2-40B4-BE49-F238E27FC236}">
                <a16:creationId xmlns:a16="http://schemas.microsoft.com/office/drawing/2014/main" id="{EA953FDB-EBFD-48A1-8679-C36E706198B6}"/>
              </a:ext>
            </a:extLst>
          </p:cNvPr>
          <p:cNvSpPr/>
          <p:nvPr/>
        </p:nvSpPr>
        <p:spPr>
          <a:xfrm>
            <a:off x="342773" y="519263"/>
            <a:ext cx="8498540" cy="2985433"/>
          </a:xfrm>
          <a:prstGeom prst="rect">
            <a:avLst/>
          </a:prstGeom>
        </p:spPr>
        <p:txBody>
          <a:bodyPr wrap="square">
            <a:spAutoFit/>
          </a:bodyPr>
          <a:lstStyle/>
          <a:p>
            <a:pPr marR="44450" indent="127000">
              <a:spcAft>
                <a:spcPts val="0"/>
              </a:spcAft>
              <a:tabLst>
                <a:tab pos="2700020" algn="ctr"/>
                <a:tab pos="5400040" algn="r"/>
              </a:tabLst>
            </a:pPr>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１．事業の目的</a:t>
            </a:r>
            <a:endPar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marR="44450" indent="127000">
              <a:spcAft>
                <a:spcPts val="0"/>
              </a:spcAft>
              <a:tabLst>
                <a:tab pos="2700020" algn="ctr"/>
                <a:tab pos="5400040" algn="r"/>
              </a:tabLst>
            </a:pP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＜地域の現状・課題＞</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豊能町では人口が</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万人を下回り、</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歳以上の高齢者が人口全体の</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になり、山を切り開き街を作っている為、道の多くは坂道です。</a:t>
            </a:r>
            <a:b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高齢者が移動困難で買い物や通院など生活が難しく、また若者は結婚など環境変化に伴い地域外に引っ越しし若者も減少している。</a:t>
            </a:r>
            <a:endParaRPr lang="ja-JP"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＜事業の概要＞</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コンパクトスマートシティプラットフォーム（</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CSPF</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）の社会実装を行い、豊能町ならびに同じ課題を抱える自治体のスマートシティ化促進を行います。</a:t>
            </a:r>
            <a:endParaRPr lang="ja-JP"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＜事業の目的・効果＞</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CSPF</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を活用し移動困難者の支援、高齢者・子育て世代の見守りなど生活の質の向上を行います。</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＜ニーズ調査の結果と事業に反映した内容＞</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月に豊能町役場にて、地元住民、地元企業、役場職員、教員などにヒアリングを行い、</a:t>
            </a:r>
            <a:b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その結果、高齢化、少子化、移動問題を上げられております。</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CSPF</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の活用において、挙げられた</a:t>
            </a:r>
            <a:b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課題を重点的に行い、まち活とよのリビングラボを設置してデジタルデバイド教育を始めデジタル以外</a:t>
            </a:r>
            <a:b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に北欧の文化（エストニアやフィンランドなど）も取り入れながら住民</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QoL</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を底上げし、豊能町に</a:t>
            </a:r>
            <a:b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住みたい（住んでいたい）と思ってもらえるように工夫をします。</a:t>
            </a:r>
            <a:endParaRPr lang="ja-JP" altLang="ja-JP" sz="1000" kern="100" dirty="0">
              <a:latin typeface="+mj-ea"/>
              <a:ea typeface="+mj-ea"/>
              <a:cs typeface="Meiryo UI" panose="020B0604030504040204" pitchFamily="50" charset="-128"/>
            </a:endParaRPr>
          </a:p>
          <a:p>
            <a:pPr marR="44450" indent="127000">
              <a:spcAft>
                <a:spcPts val="0"/>
              </a:spcAft>
              <a:tabLst>
                <a:tab pos="2700020" algn="ctr"/>
                <a:tab pos="5400040" algn="r"/>
              </a:tabLst>
            </a:pPr>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２．達成目標</a:t>
            </a:r>
            <a:endPar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marR="44450" indent="127000">
              <a:spcAft>
                <a:spcPts val="0"/>
              </a:spcAft>
              <a:tabLst>
                <a:tab pos="2700020" algn="ctr"/>
                <a:tab pos="5400040" algn="r"/>
              </a:tabLst>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光風台住民（</a:t>
            </a:r>
            <a:r>
              <a:rPr lang="en-US" altLang="ja-JP" sz="1000" dirty="0">
                <a:latin typeface="Meiryo UI" panose="020B0604030504040204" pitchFamily="50" charset="-128"/>
                <a:ea typeface="Meiryo UI" panose="020B0604030504040204" pitchFamily="50" charset="-128"/>
              </a:rPr>
              <a:t> 4353</a:t>
            </a:r>
            <a:r>
              <a:rPr lang="ja-JP" altLang="en-US" sz="1000" dirty="0">
                <a:latin typeface="Meiryo UI" panose="020B0604030504040204" pitchFamily="50" charset="-128"/>
                <a:ea typeface="Meiryo UI" panose="020B0604030504040204" pitchFamily="50" charset="-128"/>
              </a:rPr>
              <a:t>人）の</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割（</a:t>
            </a:r>
            <a:r>
              <a:rPr lang="en-US" altLang="ja-JP" sz="1000" dirty="0">
                <a:latin typeface="Meiryo UI" panose="020B0604030504040204" pitchFamily="50" charset="-128"/>
                <a:ea typeface="Meiryo UI" panose="020B0604030504040204" pitchFamily="50" charset="-128"/>
              </a:rPr>
              <a:t>1200</a:t>
            </a:r>
            <a:r>
              <a:rPr lang="ja-JP" altLang="en-US" sz="1000" dirty="0">
                <a:latin typeface="Meiryo UI" panose="020B0604030504040204" pitchFamily="50" charset="-128"/>
                <a:ea typeface="Meiryo UI" panose="020B0604030504040204" pitchFamily="50" charset="-128"/>
              </a:rPr>
              <a:t>人）が「豊能スマートシティ」</a:t>
            </a:r>
            <a:r>
              <a:rPr lang="en-US" altLang="ja-JP" sz="1000" dirty="0">
                <a:latin typeface="Meiryo UI" panose="020B0604030504040204" pitchFamily="50" charset="-128"/>
                <a:ea typeface="Meiryo UI" panose="020B0604030504040204" pitchFamily="50" charset="-128"/>
              </a:rPr>
              <a:t>app</a:t>
            </a:r>
            <a:r>
              <a:rPr lang="ja-JP" altLang="en-US" sz="1000" dirty="0">
                <a:latin typeface="Meiryo UI" panose="020B0604030504040204" pitchFamily="50" charset="-128"/>
                <a:ea typeface="Meiryo UI" panose="020B0604030504040204" pitchFamily="50" charset="-128"/>
              </a:rPr>
              <a:t>を活用し、</a:t>
            </a:r>
            <a:br>
              <a:rPr lang="en-US" altLang="ja-JP" sz="1000"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　　色々なサービスを体験しアンケートにて「継続希望」および「良かった」と感じてもらう事を</a:t>
            </a:r>
            <a:br>
              <a:rPr lang="en-US" altLang="ja-JP" sz="1000"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　　今回の実証・実装における目標としてます。サービスの大きな点は以下になります</a:t>
            </a:r>
            <a:r>
              <a:rPr lang="ja-JP" altLang="en-US" sz="1100" dirty="0">
                <a:latin typeface="Meiryo UI" panose="020B0604030504040204" pitchFamily="50" charset="-128"/>
                <a:ea typeface="Meiryo UI" panose="020B0604030504040204" pitchFamily="50" charset="-128"/>
              </a:rPr>
              <a:t>。　　</a:t>
            </a:r>
            <a:endParaRPr lang="ja-JP"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16">
            <a:extLst>
              <a:ext uri="{FF2B5EF4-FFF2-40B4-BE49-F238E27FC236}">
                <a16:creationId xmlns:a16="http://schemas.microsoft.com/office/drawing/2014/main" id="{A3B76A42-782A-4AE1-9D08-1ACF0896DE53}"/>
              </a:ext>
            </a:extLst>
          </p:cNvPr>
          <p:cNvGraphicFramePr>
            <a:graphicFrameLocks noGrp="1"/>
          </p:cNvGraphicFramePr>
          <p:nvPr>
            <p:extLst>
              <p:ext uri="{D42A27DB-BD31-4B8C-83A1-F6EECF244321}">
                <p14:modId xmlns:p14="http://schemas.microsoft.com/office/powerpoint/2010/main" val="4017168719"/>
              </p:ext>
            </p:extLst>
          </p:nvPr>
        </p:nvGraphicFramePr>
        <p:xfrm>
          <a:off x="220223" y="3814393"/>
          <a:ext cx="8744891" cy="2723233"/>
        </p:xfrm>
        <a:graphic>
          <a:graphicData uri="http://schemas.openxmlformats.org/drawingml/2006/table">
            <a:tbl>
              <a:tblPr/>
              <a:tblGrid>
                <a:gridCol w="321311">
                  <a:extLst>
                    <a:ext uri="{9D8B030D-6E8A-4147-A177-3AD203B41FA5}">
                      <a16:colId xmlns:a16="http://schemas.microsoft.com/office/drawing/2014/main" val="20000"/>
                    </a:ext>
                  </a:extLst>
                </a:gridCol>
                <a:gridCol w="2105895">
                  <a:extLst>
                    <a:ext uri="{9D8B030D-6E8A-4147-A177-3AD203B41FA5}">
                      <a16:colId xmlns:a16="http://schemas.microsoft.com/office/drawing/2014/main" val="20001"/>
                    </a:ext>
                  </a:extLst>
                </a:gridCol>
                <a:gridCol w="2105895">
                  <a:extLst>
                    <a:ext uri="{9D8B030D-6E8A-4147-A177-3AD203B41FA5}">
                      <a16:colId xmlns:a16="http://schemas.microsoft.com/office/drawing/2014/main" val="20002"/>
                    </a:ext>
                  </a:extLst>
                </a:gridCol>
                <a:gridCol w="2105895">
                  <a:extLst>
                    <a:ext uri="{9D8B030D-6E8A-4147-A177-3AD203B41FA5}">
                      <a16:colId xmlns:a16="http://schemas.microsoft.com/office/drawing/2014/main" val="20003"/>
                    </a:ext>
                  </a:extLst>
                </a:gridCol>
                <a:gridCol w="2105895">
                  <a:extLst>
                    <a:ext uri="{9D8B030D-6E8A-4147-A177-3AD203B41FA5}">
                      <a16:colId xmlns:a16="http://schemas.microsoft.com/office/drawing/2014/main" val="20004"/>
                    </a:ext>
                  </a:extLst>
                </a:gridCol>
              </a:tblGrid>
              <a:tr h="443285">
                <a:tc>
                  <a:txBody>
                    <a:bodyPr/>
                    <a:lstStyle/>
                    <a:p>
                      <a:pPr marR="44450" indent="127000" algn="ctr">
                        <a:spcAft>
                          <a:spcPts val="0"/>
                        </a:spcAft>
                        <a:tabLst>
                          <a:tab pos="2700020" algn="ctr"/>
                          <a:tab pos="5400040" algn="r"/>
                        </a:tabLst>
                      </a:pPr>
                      <a:endParaRPr lang="ja-JP" sz="800" kern="100" dirty="0">
                        <a:solidFill>
                          <a:srgbClr val="FF66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事業終了後５年後達成目標</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（数値目標）</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事業終了年度の達成目標</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（数値目標）</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lgn="ctr">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現状</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lgn="ctr">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設定理由及び効果</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3285">
                <a:tc>
                  <a:txBody>
                    <a:bodyPr/>
                    <a:lstStyle/>
                    <a:p>
                      <a:pPr algn="ctr"/>
                      <a:r>
                        <a:rPr lang="ja-JP" altLang="en-US" sz="800" dirty="0">
                          <a:solidFill>
                            <a:schemeClr val="tx1"/>
                          </a:solidFill>
                          <a:latin typeface="Meiryo UI" panose="020B0604030504040204" pitchFamily="50" charset="-128"/>
                          <a:ea typeface="Meiryo UI" panose="020B0604030504040204" pitchFamily="50" charset="-128"/>
                        </a:rPr>
                        <a:t>１</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「豊能スマートシティアプリ」を対象地区において利用者</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割を目指します</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「豊能スマートシティアプリ」を対象地区において利用者</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割を目指します</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現状スマートシティサービスが無い</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スマホが使えない高齢者が多い</a:t>
                      </a:r>
                      <a:b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（デジタルデバイド教育）</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まずは住民にスマートシティの入り口になるスマホを活用したサービスに触れてもらい、利便性を感じて頂く事が重要</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3285">
                <a:tc>
                  <a:txBody>
                    <a:bodyPr/>
                    <a:lstStyle/>
                    <a:p>
                      <a:pPr algn="ctr"/>
                      <a:r>
                        <a:rPr lang="ja-JP" altLang="en-US" sz="800" dirty="0">
                          <a:solidFill>
                            <a:schemeClr val="tx1"/>
                          </a:solidFill>
                          <a:latin typeface="Meiryo UI" panose="020B0604030504040204" pitchFamily="50" charset="-128"/>
                          <a:ea typeface="Meiryo UI" panose="020B0604030504040204" pitchFamily="50" charset="-128"/>
                        </a:rPr>
                        <a:t>２</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lvl="0" indent="12700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子育て世代の住民満足度をアンケートで確認し</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割の満足度を目指します</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子育て世代の住民満足度をアンケートで確認し</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割の満足度を目指します</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若者世代の環境変化による転出</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高齢者を支える為にも若者世代が重要である為、若者世代が住み続けたいと思えるサービスを提供</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3285">
                <a:tc>
                  <a:txBody>
                    <a:bodyPr/>
                    <a:lstStyle/>
                    <a:p>
                      <a:pPr algn="ctr"/>
                      <a:r>
                        <a:rPr lang="ja-JP" altLang="en-US" sz="800" dirty="0">
                          <a:solidFill>
                            <a:schemeClr val="tx1"/>
                          </a:solidFill>
                          <a:latin typeface="Meiryo UI" panose="020B0604030504040204" pitchFamily="50" charset="-128"/>
                          <a:ea typeface="Meiryo UI" panose="020B0604030504040204" pitchFamily="50" charset="-128"/>
                        </a:rPr>
                        <a:t>３</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高齢者における「買い物支援」「移動支援」サービスの利用率</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割を目指します</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高齢者における「買い物支援」「移動支援」サービスの利用率</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割を目指します</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高齢者の生活環境の改善</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高齢者が増加傾向にあり、買い物、通院など移動が困難であり、生活が難しくなるものをサービスで改善</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7183">
                <a:tc>
                  <a:txBody>
                    <a:bodyPr/>
                    <a:lstStyle/>
                    <a:p>
                      <a:pPr algn="ctr"/>
                      <a:r>
                        <a:rPr lang="en-US" altLang="ja-JP" sz="800" dirty="0">
                          <a:solidFill>
                            <a:schemeClr val="tx1"/>
                          </a:solidFill>
                          <a:latin typeface="Meiryo UI" panose="020B0604030504040204" pitchFamily="50" charset="-128"/>
                          <a:ea typeface="Meiryo UI" panose="020B0604030504040204" pitchFamily="50" charset="-128"/>
                        </a:rPr>
                        <a:t>4</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カラダ・デザインフォローアップクラス（糖尿病重症化予防フォローアッププログラム）参加者の透析導入者なし、特定保健指導対象者</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減</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豊能ヘルスラボを設立し</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300</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人を対象に</a:t>
                      </a:r>
                      <a:r>
                        <a:rPr lang="zh-TW"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生活習慣改善者割合：</a:t>
                      </a:r>
                      <a:r>
                        <a:rPr lang="en-US" altLang="zh-TW"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zh-TW"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検査値改善者割合：</a:t>
                      </a:r>
                      <a:r>
                        <a:rPr lang="en-US" altLang="zh-TW"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zh-TW"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をめざします</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高齢化が進みヘルスケア問題が顕在化し保険料が増加傾向で財政が厳しい状況にある</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特定保健指導・糖尿病重症化予防プログラムなどを行い財務改善を図っている。より多角的なデータで街全体の健康度を改善</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2910">
                <a:tc>
                  <a:txBody>
                    <a:bodyPr/>
                    <a:lstStyle/>
                    <a:p>
                      <a:pPr algn="ctr"/>
                      <a:r>
                        <a:rPr lang="en-US" altLang="ja-JP" sz="800" dirty="0">
                          <a:solidFill>
                            <a:schemeClr val="tx1"/>
                          </a:solidFill>
                          <a:latin typeface="Meiryo UI" panose="020B0604030504040204" pitchFamily="50" charset="-128"/>
                          <a:ea typeface="Meiryo UI" panose="020B0604030504040204" pitchFamily="50" charset="-128"/>
                        </a:rPr>
                        <a:t>5</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町外住民が「おてつたび」を利用して、バイト（農業支援など）と宿泊を</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年を目指します</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町外住民が「おてつたび」を利用して、バイト（農業支援など）と宿泊を</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年を目指します</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ツーリング、サイクリングで来町はいるが、通り過ぎるのみで、間接人口が増えない</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町に興味を持ってくれる若手の人口を増やさなければ、高齢者含めたサービス維持が困難である。</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旅をベースとして豊能町に寄与する人口を増やし直接人口の切っ掛けを作る</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2405458"/>
                  </a:ext>
                </a:extLst>
              </a:tr>
            </a:tbl>
          </a:graphicData>
        </a:graphic>
      </p:graphicFrame>
      <p:pic>
        <p:nvPicPr>
          <p:cNvPr id="5" name="図 4">
            <a:extLst>
              <a:ext uri="{FF2B5EF4-FFF2-40B4-BE49-F238E27FC236}">
                <a16:creationId xmlns:a16="http://schemas.microsoft.com/office/drawing/2014/main" id="{52055A4C-C510-466E-B60F-1296AFDC3BE9}"/>
              </a:ext>
            </a:extLst>
          </p:cNvPr>
          <p:cNvPicPr>
            <a:picLocks noChangeAspect="1"/>
          </p:cNvPicPr>
          <p:nvPr/>
        </p:nvPicPr>
        <p:blipFill rotWithShape="1">
          <a:blip r:embed="rId2"/>
          <a:srcRect l="10625" t="30572" r="14563" b="6386"/>
          <a:stretch/>
        </p:blipFill>
        <p:spPr>
          <a:xfrm>
            <a:off x="7830844" y="1449092"/>
            <a:ext cx="4243597" cy="1538475"/>
          </a:xfrm>
          <a:prstGeom prst="rect">
            <a:avLst/>
          </a:prstGeom>
        </p:spPr>
      </p:pic>
      <p:pic>
        <p:nvPicPr>
          <p:cNvPr id="6" name="図 5">
            <a:extLst>
              <a:ext uri="{FF2B5EF4-FFF2-40B4-BE49-F238E27FC236}">
                <a16:creationId xmlns:a16="http://schemas.microsoft.com/office/drawing/2014/main" id="{94406559-DD40-4971-A06B-7311D40D01F3}"/>
              </a:ext>
            </a:extLst>
          </p:cNvPr>
          <p:cNvPicPr>
            <a:picLocks noChangeAspect="1"/>
          </p:cNvPicPr>
          <p:nvPr/>
        </p:nvPicPr>
        <p:blipFill rotWithShape="1">
          <a:blip r:embed="rId3"/>
          <a:srcRect l="11413" t="30573" r="14562" b="49115"/>
          <a:stretch/>
        </p:blipFill>
        <p:spPr>
          <a:xfrm>
            <a:off x="7794278" y="3122059"/>
            <a:ext cx="4397722" cy="519193"/>
          </a:xfrm>
          <a:prstGeom prst="rect">
            <a:avLst/>
          </a:prstGeom>
        </p:spPr>
      </p:pic>
      <p:sp>
        <p:nvSpPr>
          <p:cNvPr id="7" name="四角形: 角を丸くする 6">
            <a:extLst>
              <a:ext uri="{FF2B5EF4-FFF2-40B4-BE49-F238E27FC236}">
                <a16:creationId xmlns:a16="http://schemas.microsoft.com/office/drawing/2014/main" id="{0F61597B-D289-4A6C-B4BB-4EC04278B845}"/>
              </a:ext>
            </a:extLst>
          </p:cNvPr>
          <p:cNvSpPr/>
          <p:nvPr/>
        </p:nvSpPr>
        <p:spPr>
          <a:xfrm>
            <a:off x="2557225" y="3665349"/>
            <a:ext cx="4409268" cy="3045417"/>
          </a:xfrm>
          <a:prstGeom prst="roundRect">
            <a:avLst>
              <a:gd name="adj" fmla="val 496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127FEBE-59CC-48D5-A677-EEC3BB271B40}"/>
              </a:ext>
            </a:extLst>
          </p:cNvPr>
          <p:cNvSpPr txBox="1"/>
          <p:nvPr/>
        </p:nvSpPr>
        <p:spPr>
          <a:xfrm>
            <a:off x="1668004" y="69396"/>
            <a:ext cx="6094708" cy="369332"/>
          </a:xfrm>
          <a:prstGeom prst="rect">
            <a:avLst/>
          </a:prstGeom>
          <a:noFill/>
        </p:spPr>
        <p:txBody>
          <a:bodyPr wrap="square">
            <a:sp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採択時の実施計画</a:t>
            </a:r>
          </a:p>
        </p:txBody>
      </p:sp>
      <p:sp>
        <p:nvSpPr>
          <p:cNvPr id="10" name="矢印: 右 9">
            <a:extLst>
              <a:ext uri="{FF2B5EF4-FFF2-40B4-BE49-F238E27FC236}">
                <a16:creationId xmlns:a16="http://schemas.microsoft.com/office/drawing/2014/main" id="{08C60EB4-8F1F-4FAC-BB7B-3AA17CAC3BDE}"/>
              </a:ext>
            </a:extLst>
          </p:cNvPr>
          <p:cNvSpPr/>
          <p:nvPr/>
        </p:nvSpPr>
        <p:spPr>
          <a:xfrm>
            <a:off x="9159498" y="4990454"/>
            <a:ext cx="216977" cy="519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0C94C45-C9C9-4ABF-9420-61C75406A0C4}"/>
              </a:ext>
            </a:extLst>
          </p:cNvPr>
          <p:cNvSpPr txBox="1"/>
          <p:nvPr/>
        </p:nvSpPr>
        <p:spPr>
          <a:xfrm>
            <a:off x="9593451" y="4355024"/>
            <a:ext cx="2378326" cy="1569660"/>
          </a:xfrm>
          <a:prstGeom prst="rect">
            <a:avLst/>
          </a:prstGeom>
          <a:noFill/>
        </p:spPr>
        <p:txBody>
          <a:bodyPr wrap="square" rtlCol="0">
            <a:spAutoFit/>
          </a:bodyPr>
          <a:lstStyle/>
          <a:p>
            <a:r>
              <a:rPr kumimoji="1" lang="ja-JP" altLang="en-US" sz="2400" dirty="0"/>
              <a:t>報告書には</a:t>
            </a:r>
            <a:endParaRPr kumimoji="1" lang="en-US" altLang="ja-JP" sz="2400" dirty="0"/>
          </a:p>
          <a:p>
            <a:r>
              <a:rPr kumimoji="1" lang="ja-JP" altLang="en-US" sz="2400" dirty="0"/>
              <a:t>　達成・未達成</a:t>
            </a:r>
            <a:endParaRPr kumimoji="1" lang="en-US" altLang="ja-JP" sz="2400" dirty="0"/>
          </a:p>
          <a:p>
            <a:r>
              <a:rPr kumimoji="1" lang="ja-JP" altLang="en-US" sz="2400" dirty="0"/>
              <a:t>　変更した内容</a:t>
            </a:r>
            <a:endParaRPr kumimoji="1" lang="en-US" altLang="ja-JP" sz="2400" dirty="0"/>
          </a:p>
          <a:p>
            <a:r>
              <a:rPr kumimoji="1" lang="ja-JP" altLang="en-US" sz="2400" dirty="0"/>
              <a:t>　が必要</a:t>
            </a:r>
          </a:p>
        </p:txBody>
      </p:sp>
    </p:spTree>
    <p:extLst>
      <p:ext uri="{BB962C8B-B14F-4D97-AF65-F5344CB8AC3E}">
        <p14:creationId xmlns:p14="http://schemas.microsoft.com/office/powerpoint/2010/main" val="1593985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0043360-7875-4BFF-8555-AEB692FC60D8}"/>
              </a:ext>
            </a:extLst>
          </p:cNvPr>
          <p:cNvPicPr>
            <a:picLocks noChangeAspect="1"/>
          </p:cNvPicPr>
          <p:nvPr/>
        </p:nvPicPr>
        <p:blipFill rotWithShape="1">
          <a:blip r:embed="rId2">
            <a:extLst>
              <a:ext uri="{28A0092B-C50C-407E-A947-70E740481C1C}">
                <a14:useLocalDpi xmlns:a14="http://schemas.microsoft.com/office/drawing/2010/main" val="0"/>
              </a:ext>
            </a:extLst>
          </a:blip>
          <a:srcRect b="3187"/>
          <a:stretch/>
        </p:blipFill>
        <p:spPr>
          <a:xfrm>
            <a:off x="7020732" y="658678"/>
            <a:ext cx="4726350" cy="5935850"/>
          </a:xfrm>
          <a:prstGeom prst="rect">
            <a:avLst/>
          </a:prstGeom>
        </p:spPr>
      </p:pic>
      <p:sp>
        <p:nvSpPr>
          <p:cNvPr id="4" name="正方形/長方形 3">
            <a:extLst>
              <a:ext uri="{FF2B5EF4-FFF2-40B4-BE49-F238E27FC236}">
                <a16:creationId xmlns:a16="http://schemas.microsoft.com/office/drawing/2014/main" id="{41C4CC5B-63FC-4E92-AA26-AA9FBDD3BF2F}"/>
              </a:ext>
            </a:extLst>
          </p:cNvPr>
          <p:cNvSpPr/>
          <p:nvPr/>
        </p:nvSpPr>
        <p:spPr>
          <a:xfrm>
            <a:off x="1431593" y="0"/>
            <a:ext cx="6503538"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dirty="0">
                <a:latin typeface="+mn-ea"/>
              </a:rPr>
              <a:t>総務省事業：そろそろ最終報告書</a:t>
            </a:r>
            <a:endParaRPr kumimoji="1" lang="ja-JP" altLang="en-US" dirty="0"/>
          </a:p>
        </p:txBody>
      </p:sp>
      <p:sp>
        <p:nvSpPr>
          <p:cNvPr id="5" name="テキスト ボックス 4">
            <a:extLst>
              <a:ext uri="{FF2B5EF4-FFF2-40B4-BE49-F238E27FC236}">
                <a16:creationId xmlns:a16="http://schemas.microsoft.com/office/drawing/2014/main" id="{F14CA03A-4FA8-4FA7-B999-2C09261D96EF}"/>
              </a:ext>
            </a:extLst>
          </p:cNvPr>
          <p:cNvSpPr txBox="1"/>
          <p:nvPr/>
        </p:nvSpPr>
        <p:spPr>
          <a:xfrm>
            <a:off x="316656" y="600857"/>
            <a:ext cx="5493812" cy="4801314"/>
          </a:xfrm>
          <a:prstGeom prst="rect">
            <a:avLst/>
          </a:prstGeom>
          <a:noFill/>
        </p:spPr>
        <p:txBody>
          <a:bodyPr wrap="none" rtlCol="0">
            <a:spAutoFit/>
          </a:bodyPr>
          <a:lstStyle/>
          <a:p>
            <a:r>
              <a:rPr kumimoji="1" lang="ja-JP" altLang="en-US" b="1" dirty="0"/>
              <a:t>各企業向けフォーマット</a:t>
            </a:r>
            <a:endParaRPr kumimoji="1" lang="en-US" altLang="ja-JP" b="1" dirty="0"/>
          </a:p>
          <a:p>
            <a:endParaRPr kumimoji="1" lang="en-US" altLang="ja-JP" dirty="0"/>
          </a:p>
          <a:p>
            <a:r>
              <a:rPr kumimoji="1" lang="ja-JP" altLang="en-US" dirty="0"/>
              <a:t>　・定例会後、事務局よりファイルを送付します。</a:t>
            </a:r>
            <a:endParaRPr kumimoji="1" lang="en-US" altLang="ja-JP" dirty="0"/>
          </a:p>
          <a:p>
            <a:endParaRPr kumimoji="1" lang="en-US" altLang="ja-JP" dirty="0"/>
          </a:p>
          <a:p>
            <a:r>
              <a:rPr kumimoji="1" lang="ja-JP" altLang="en-US" dirty="0"/>
              <a:t>　・</a:t>
            </a:r>
            <a:r>
              <a:rPr kumimoji="1" lang="en-US" altLang="ja-JP" dirty="0"/>
              <a:t>2</a:t>
            </a:r>
            <a:r>
              <a:rPr kumimoji="1" lang="ja-JP" altLang="en-US" dirty="0"/>
              <a:t>月末までに提出をお願いします。・・・②</a:t>
            </a:r>
            <a:br>
              <a:rPr kumimoji="1" lang="en-US" altLang="ja-JP" dirty="0"/>
            </a:br>
            <a:r>
              <a:rPr kumimoji="1" lang="ja-JP" altLang="en-US" dirty="0"/>
              <a:t>　　　</a:t>
            </a:r>
            <a:r>
              <a:rPr kumimoji="1" lang="ja-JP" altLang="en-US" b="1" dirty="0">
                <a:solidFill>
                  <a:srgbClr val="FF0000"/>
                </a:solidFill>
              </a:rPr>
              <a:t>２月２４日仮提出</a:t>
            </a:r>
            <a:br>
              <a:rPr kumimoji="1" lang="en-US" altLang="ja-JP" dirty="0"/>
            </a:br>
            <a:r>
              <a:rPr kumimoji="1" lang="ja-JP" altLang="en-US" dirty="0"/>
              <a:t>　　（修正が何度も入ると思います）</a:t>
            </a:r>
            <a:endParaRPr kumimoji="1" lang="en-US" altLang="ja-JP" dirty="0"/>
          </a:p>
          <a:p>
            <a:r>
              <a:rPr kumimoji="1" lang="ja-JP" altLang="en-US" dirty="0"/>
              <a:t>　・</a:t>
            </a:r>
            <a:r>
              <a:rPr kumimoji="1" lang="en-US" altLang="ja-JP" dirty="0"/>
              <a:t>3</a:t>
            </a:r>
            <a:r>
              <a:rPr kumimoji="1" lang="ja-JP" altLang="en-US" dirty="0"/>
              <a:t>月</a:t>
            </a:r>
            <a:r>
              <a:rPr kumimoji="1" lang="en-US" altLang="ja-JP" dirty="0"/>
              <a:t>5</a:t>
            </a:r>
            <a:r>
              <a:rPr kumimoji="1" lang="ja-JP" altLang="en-US" dirty="0"/>
              <a:t>日が最終</a:t>
            </a:r>
            <a:r>
              <a:rPr kumimoji="1" lang="en-US" altLang="ja-JP" dirty="0"/>
              <a:t>FIX</a:t>
            </a:r>
            <a:r>
              <a:rPr kumimoji="1" lang="ja-JP" altLang="en-US" dirty="0"/>
              <a:t>をしたい日・・・①</a:t>
            </a:r>
            <a:br>
              <a:rPr kumimoji="1" lang="en-US" altLang="ja-JP" dirty="0"/>
            </a:br>
            <a:r>
              <a:rPr kumimoji="1" lang="ja-JP" altLang="en-US" dirty="0"/>
              <a:t>　　（そこから江川が最終調整します）</a:t>
            </a:r>
            <a:endParaRPr kumimoji="1" lang="en-US" altLang="ja-JP" dirty="0"/>
          </a:p>
          <a:p>
            <a:r>
              <a:rPr kumimoji="1" lang="ja-JP" altLang="en-US" dirty="0"/>
              <a:t>　・</a:t>
            </a:r>
            <a:r>
              <a:rPr kumimoji="1" lang="en-US" altLang="ja-JP" dirty="0"/>
              <a:t>3</a:t>
            </a:r>
            <a:r>
              <a:rPr kumimoji="1" lang="ja-JP" altLang="en-US" dirty="0"/>
              <a:t>月</a:t>
            </a:r>
            <a:r>
              <a:rPr kumimoji="1" lang="en-US" altLang="ja-JP" dirty="0"/>
              <a:t>11</a:t>
            </a:r>
            <a:r>
              <a:rPr kumimoji="1" lang="ja-JP" altLang="en-US" dirty="0"/>
              <a:t>日 総務省への提出</a:t>
            </a:r>
            <a:endParaRPr kumimoji="1" lang="en-US" altLang="ja-JP" dirty="0"/>
          </a:p>
          <a:p>
            <a:endParaRPr kumimoji="1" lang="en-US" altLang="ja-JP" dirty="0"/>
          </a:p>
          <a:p>
            <a:r>
              <a:rPr kumimoji="1" lang="ja-JP" altLang="en-US" b="1" dirty="0"/>
              <a:t>①</a:t>
            </a:r>
            <a:r>
              <a:rPr kumimoji="1" lang="en-US" altLang="ja-JP" b="1" dirty="0"/>
              <a:t>CSPFC</a:t>
            </a:r>
            <a:r>
              <a:rPr kumimoji="1" lang="ja-JP" altLang="en-US" b="1" dirty="0"/>
              <a:t>へ提出</a:t>
            </a:r>
            <a:endParaRPr kumimoji="1" lang="en-US" altLang="ja-JP" b="1" dirty="0"/>
          </a:p>
          <a:p>
            <a:r>
              <a:rPr kumimoji="1" lang="ja-JP" altLang="en-US" dirty="0"/>
              <a:t>　</a:t>
            </a:r>
            <a:r>
              <a:rPr kumimoji="1" lang="en-US" altLang="ja-JP" dirty="0"/>
              <a:t>OZ1,NEC</a:t>
            </a:r>
            <a:r>
              <a:rPr kumimoji="1" lang="ja-JP" altLang="en-US" dirty="0"/>
              <a:t>ネッツエスアイ</a:t>
            </a:r>
            <a:r>
              <a:rPr kumimoji="1" lang="en-US" altLang="ja-JP" dirty="0"/>
              <a:t>,</a:t>
            </a:r>
            <a:r>
              <a:rPr kumimoji="1" lang="ja-JP" altLang="en-US" dirty="0"/>
              <a:t>三井住友海上</a:t>
            </a:r>
            <a:br>
              <a:rPr kumimoji="1" lang="en-US" altLang="ja-JP" dirty="0"/>
            </a:br>
            <a:br>
              <a:rPr kumimoji="1" lang="en-US" altLang="ja-JP" dirty="0"/>
            </a:br>
            <a:r>
              <a:rPr kumimoji="1" lang="ja-JP" altLang="en-US" dirty="0"/>
              <a:t>②</a:t>
            </a:r>
            <a:r>
              <a:rPr kumimoji="1" lang="en-US" altLang="ja-JP" b="1" dirty="0"/>
              <a:t>OZ1,NEC</a:t>
            </a:r>
            <a:r>
              <a:rPr kumimoji="1" lang="ja-JP" altLang="en-US" b="1" dirty="0"/>
              <a:t>ネッツエスアイ</a:t>
            </a:r>
            <a:r>
              <a:rPr kumimoji="1" lang="en-US" altLang="ja-JP" b="1" dirty="0"/>
              <a:t>,</a:t>
            </a:r>
            <a:r>
              <a:rPr kumimoji="1" lang="ja-JP" altLang="en-US" b="1" dirty="0"/>
              <a:t>三井住友海上へ提出</a:t>
            </a:r>
            <a:br>
              <a:rPr kumimoji="1" lang="en-US" altLang="ja-JP" dirty="0"/>
            </a:br>
            <a:r>
              <a:rPr kumimoji="1" lang="ja-JP" altLang="en-US" dirty="0"/>
              <a:t>　各企業</a:t>
            </a:r>
            <a:br>
              <a:rPr kumimoji="1" lang="en-US" altLang="ja-JP" dirty="0"/>
            </a:br>
            <a:endParaRPr kumimoji="1" lang="ja-JP" altLang="en-US" dirty="0"/>
          </a:p>
        </p:txBody>
      </p:sp>
      <p:sp>
        <p:nvSpPr>
          <p:cNvPr id="2" name="テキスト ボックス 1">
            <a:extLst>
              <a:ext uri="{FF2B5EF4-FFF2-40B4-BE49-F238E27FC236}">
                <a16:creationId xmlns:a16="http://schemas.microsoft.com/office/drawing/2014/main" id="{BF1DD5AA-E9A9-43FD-B4D7-D72589D13594}"/>
              </a:ext>
            </a:extLst>
          </p:cNvPr>
          <p:cNvSpPr txBox="1"/>
          <p:nvPr/>
        </p:nvSpPr>
        <p:spPr>
          <a:xfrm>
            <a:off x="316656" y="5223785"/>
            <a:ext cx="6763390" cy="1477328"/>
          </a:xfrm>
          <a:prstGeom prst="rect">
            <a:avLst/>
          </a:prstGeom>
          <a:noFill/>
        </p:spPr>
        <p:txBody>
          <a:bodyPr wrap="none" rtlCol="0">
            <a:spAutoFit/>
          </a:bodyPr>
          <a:lstStyle/>
          <a:p>
            <a:r>
              <a:rPr kumimoji="1" lang="ja-JP" altLang="en-US" dirty="0"/>
              <a:t>納品物：実績報告書（事業結果説明書）</a:t>
            </a:r>
            <a:br>
              <a:rPr kumimoji="1" lang="en-US" altLang="ja-JP" dirty="0"/>
            </a:br>
            <a:r>
              <a:rPr kumimoji="1" lang="ja-JP" altLang="en-US" dirty="0"/>
              <a:t>　　　　サービスに合わせた報告書</a:t>
            </a:r>
            <a:r>
              <a:rPr kumimoji="1" lang="en-US" altLang="ja-JP" dirty="0"/>
              <a:t>/</a:t>
            </a:r>
            <a:r>
              <a:rPr kumimoji="1" lang="ja-JP" altLang="en-US" dirty="0"/>
              <a:t>説明書</a:t>
            </a:r>
            <a:r>
              <a:rPr kumimoji="1" lang="en-US" altLang="ja-JP" dirty="0"/>
              <a:t>/</a:t>
            </a:r>
            <a:r>
              <a:rPr kumimoji="1" lang="ja-JP" altLang="en-US" dirty="0"/>
              <a:t>写真</a:t>
            </a:r>
            <a:r>
              <a:rPr kumimoji="1" lang="en-US" altLang="ja-JP" dirty="0"/>
              <a:t>/</a:t>
            </a:r>
            <a:r>
              <a:rPr kumimoji="1" lang="ja-JP" altLang="en-US" dirty="0"/>
              <a:t>参加者リスト</a:t>
            </a:r>
            <a:br>
              <a:rPr kumimoji="1" lang="en-US" altLang="ja-JP" dirty="0"/>
            </a:br>
            <a:r>
              <a:rPr kumimoji="1" lang="ja-JP" altLang="en-US" dirty="0"/>
              <a:t>　　　　</a:t>
            </a:r>
            <a:r>
              <a:rPr kumimoji="1" lang="en-US" altLang="ja-JP" dirty="0"/>
              <a:t>IoT</a:t>
            </a:r>
            <a:r>
              <a:rPr kumimoji="1" lang="ja-JP" altLang="en-US" dirty="0"/>
              <a:t>機器（管理番号</a:t>
            </a:r>
            <a:r>
              <a:rPr kumimoji="1" lang="en-US" altLang="ja-JP" dirty="0"/>
              <a:t>/</a:t>
            </a:r>
            <a:r>
              <a:rPr kumimoji="1" lang="ja-JP" altLang="en-US" dirty="0"/>
              <a:t>写真</a:t>
            </a:r>
            <a:r>
              <a:rPr kumimoji="1" lang="en-US" altLang="ja-JP" dirty="0"/>
              <a:t>/</a:t>
            </a:r>
            <a:r>
              <a:rPr kumimoji="1" lang="ja-JP" altLang="en-US" dirty="0"/>
              <a:t>設置場所）</a:t>
            </a:r>
            <a:br>
              <a:rPr kumimoji="1" lang="en-US" altLang="ja-JP" dirty="0"/>
            </a:br>
            <a:r>
              <a:rPr kumimoji="1" lang="ja-JP" altLang="en-US" dirty="0"/>
              <a:t>　　　　　　→　</a:t>
            </a:r>
            <a:r>
              <a:rPr kumimoji="1" lang="en-US" altLang="zh-TW" dirty="0"/>
              <a:t>8_</a:t>
            </a:r>
            <a:r>
              <a:rPr kumimoji="1" lang="zh-TW" altLang="en-US" dirty="0"/>
              <a:t>財産管理</a:t>
            </a:r>
            <a:r>
              <a:rPr kumimoji="1" lang="en-US" altLang="zh-TW" dirty="0"/>
              <a:t>【</a:t>
            </a:r>
            <a:r>
              <a:rPr kumimoji="1" lang="zh-TW" altLang="en-US" dirty="0"/>
              <a:t>写真台帳</a:t>
            </a:r>
            <a:r>
              <a:rPr kumimoji="1" lang="en-US" altLang="zh-TW" dirty="0"/>
              <a:t>】</a:t>
            </a:r>
            <a:r>
              <a:rPr kumimoji="1" lang="zh-TW" altLang="en-US" dirty="0"/>
              <a:t>様式</a:t>
            </a:r>
            <a:br>
              <a:rPr kumimoji="1" lang="en-US" altLang="ja-JP" dirty="0"/>
            </a:br>
            <a:r>
              <a:rPr kumimoji="1" lang="ja-JP" altLang="en-US" dirty="0"/>
              <a:t>　　　　アプリの場合（利用可能な</a:t>
            </a:r>
            <a:r>
              <a:rPr kumimoji="1" lang="en-US" altLang="ja-JP" dirty="0"/>
              <a:t>URL</a:t>
            </a:r>
            <a:r>
              <a:rPr kumimoji="1" lang="ja-JP" altLang="en-US" dirty="0"/>
              <a:t>など）</a:t>
            </a:r>
          </a:p>
        </p:txBody>
      </p:sp>
    </p:spTree>
    <p:extLst>
      <p:ext uri="{BB962C8B-B14F-4D97-AF65-F5344CB8AC3E}">
        <p14:creationId xmlns:p14="http://schemas.microsoft.com/office/powerpoint/2010/main" val="654014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7D551B2-9686-4ACD-B274-F937B14CA070}"/>
              </a:ext>
            </a:extLst>
          </p:cNvPr>
          <p:cNvSpPr txBox="1"/>
          <p:nvPr/>
        </p:nvSpPr>
        <p:spPr>
          <a:xfrm>
            <a:off x="1548882" y="37321"/>
            <a:ext cx="3416320" cy="461665"/>
          </a:xfrm>
          <a:prstGeom prst="rect">
            <a:avLst/>
          </a:prstGeom>
          <a:noFill/>
        </p:spPr>
        <p:txBody>
          <a:bodyPr wrap="none" rtlCol="0">
            <a:spAutoFit/>
          </a:bodyPr>
          <a:lstStyle/>
          <a:p>
            <a:r>
              <a:rPr kumimoji="1" lang="ja-JP" altLang="en-US" sz="2400" dirty="0">
                <a:solidFill>
                  <a:schemeClr val="bg1"/>
                </a:solidFill>
              </a:rPr>
              <a:t>納品検収段取り</a:t>
            </a:r>
            <a:r>
              <a:rPr kumimoji="1" lang="en-US" altLang="ja-JP" sz="2400" dirty="0">
                <a:solidFill>
                  <a:schemeClr val="bg1"/>
                </a:solidFill>
              </a:rPr>
              <a:t>Meeting</a:t>
            </a:r>
            <a:endParaRPr kumimoji="1" lang="ja-JP" altLang="en-US" sz="2400" dirty="0">
              <a:solidFill>
                <a:schemeClr val="bg1"/>
              </a:solidFill>
            </a:endParaRPr>
          </a:p>
        </p:txBody>
      </p:sp>
      <p:sp>
        <p:nvSpPr>
          <p:cNvPr id="3" name="テキスト ボックス 2">
            <a:extLst>
              <a:ext uri="{FF2B5EF4-FFF2-40B4-BE49-F238E27FC236}">
                <a16:creationId xmlns:a16="http://schemas.microsoft.com/office/drawing/2014/main" id="{01B5A4D6-9D9D-4072-AE24-4619857A0740}"/>
              </a:ext>
            </a:extLst>
          </p:cNvPr>
          <p:cNvSpPr txBox="1"/>
          <p:nvPr/>
        </p:nvSpPr>
        <p:spPr>
          <a:xfrm>
            <a:off x="298580" y="653142"/>
            <a:ext cx="10341293" cy="3970318"/>
          </a:xfrm>
          <a:prstGeom prst="rect">
            <a:avLst/>
          </a:prstGeom>
          <a:noFill/>
        </p:spPr>
        <p:txBody>
          <a:bodyPr wrap="none" lIns="91440" tIns="45720" rIns="91440" bIns="45720" rtlCol="0" anchor="t">
            <a:spAutoFit/>
          </a:bodyPr>
          <a:lstStyle/>
          <a:p>
            <a:r>
              <a:rPr kumimoji="1" lang="en-US" altLang="ja-JP" dirty="0"/>
              <a:t>2/18</a:t>
            </a:r>
            <a:r>
              <a:rPr kumimoji="1" lang="ja-JP" altLang="en-US" dirty="0"/>
              <a:t>より個別面談開始（2/18～3/4　概ね1時間程度）</a:t>
            </a:r>
            <a:endParaRPr kumimoji="1" lang="en-US" altLang="ja-JP" dirty="0"/>
          </a:p>
          <a:p>
            <a:endParaRPr kumimoji="1" lang="en-US" altLang="ja-JP" dirty="0"/>
          </a:p>
          <a:p>
            <a:r>
              <a:rPr kumimoji="1" lang="ja-JP" altLang="en-US" dirty="0"/>
              <a:t>１．実績報告書作成（各社</a:t>
            </a:r>
            <a:r>
              <a:rPr kumimoji="1" lang="en-US" altLang="ja-JP" dirty="0"/>
              <a:t>2/24</a:t>
            </a:r>
            <a:r>
              <a:rPr kumimoji="1" lang="ja-JP" altLang="en-US" dirty="0"/>
              <a:t>目標）</a:t>
            </a:r>
            <a:endParaRPr kumimoji="1" lang="en-US" altLang="ja-JP" dirty="0"/>
          </a:p>
          <a:p>
            <a:r>
              <a:rPr kumimoji="1" lang="ja-JP" altLang="en-US" dirty="0"/>
              <a:t>２．事務局へ送付</a:t>
            </a:r>
            <a:endParaRPr kumimoji="1" lang="en-US" altLang="ja-JP" dirty="0"/>
          </a:p>
          <a:p>
            <a:r>
              <a:rPr kumimoji="1" lang="ja-JP" altLang="en-US" dirty="0"/>
              <a:t>３．事務局はフォルダーへ格納</a:t>
            </a:r>
            <a:endParaRPr kumimoji="1" lang="en-US" altLang="ja-JP" dirty="0"/>
          </a:p>
          <a:p>
            <a:r>
              <a:rPr kumimoji="1" lang="ja-JP" altLang="en-US" dirty="0"/>
              <a:t>　　　アプリなどサービスにおいては、動作検証</a:t>
            </a:r>
            <a:endParaRPr kumimoji="1" lang="en-US" altLang="ja-JP" dirty="0"/>
          </a:p>
          <a:p>
            <a:r>
              <a:rPr kumimoji="1" lang="ja-JP" altLang="en-US" dirty="0"/>
              <a:t>　　　</a:t>
            </a:r>
            <a:r>
              <a:rPr kumimoji="1" lang="en-US" altLang="ja-JP" dirty="0"/>
              <a:t>JP-LINK</a:t>
            </a:r>
            <a:r>
              <a:rPr kumimoji="1" lang="ja-JP" altLang="en-US" dirty="0"/>
              <a:t>に関しては、インストール完了画面のスクリーンショットか</a:t>
            </a:r>
            <a:r>
              <a:rPr kumimoji="1" lang="en-US" altLang="ja-JP" dirty="0"/>
              <a:t>OZ1</a:t>
            </a:r>
            <a:r>
              <a:rPr kumimoji="1" lang="ja-JP" altLang="en-US" dirty="0"/>
              <a:t>より提出内容指定</a:t>
            </a:r>
            <a:endParaRPr kumimoji="1" lang="en-US" altLang="ja-JP" dirty="0"/>
          </a:p>
          <a:p>
            <a:r>
              <a:rPr kumimoji="1" lang="ja-JP" altLang="en-US" dirty="0"/>
              <a:t>４．面談日程決定</a:t>
            </a:r>
            <a:endParaRPr kumimoji="1" lang="en-US" altLang="ja-JP" dirty="0"/>
          </a:p>
          <a:p>
            <a:r>
              <a:rPr kumimoji="1" lang="ja-JP" altLang="en-US" dirty="0"/>
              <a:t>５．内容の確認</a:t>
            </a:r>
            <a:endParaRPr kumimoji="1" lang="en-US" altLang="ja-JP" dirty="0"/>
          </a:p>
          <a:p>
            <a:r>
              <a:rPr kumimoji="1" lang="ja-JP" altLang="en-US" dirty="0"/>
              <a:t>６．総務省へ確認</a:t>
            </a:r>
            <a:endParaRPr kumimoji="1" lang="en-US" altLang="ja-JP" dirty="0"/>
          </a:p>
          <a:p>
            <a:r>
              <a:rPr kumimoji="1" lang="ja-JP" altLang="en-US" dirty="0"/>
              <a:t>７．修正事項を案内</a:t>
            </a:r>
            <a:endParaRPr kumimoji="1" lang="en-US" altLang="ja-JP" dirty="0"/>
          </a:p>
          <a:p>
            <a:r>
              <a:rPr kumimoji="1" lang="ja-JP" altLang="en-US" dirty="0"/>
              <a:t>８．修正書類提出</a:t>
            </a:r>
            <a:endParaRPr kumimoji="1" lang="en-US" altLang="ja-JP" dirty="0"/>
          </a:p>
          <a:p>
            <a:endParaRPr kumimoji="1" lang="en-US" altLang="ja-JP" dirty="0"/>
          </a:p>
          <a:p>
            <a:r>
              <a:rPr kumimoji="1" lang="ja-JP" altLang="en-US" dirty="0"/>
              <a:t>７－８を繰り返し最終納品へ</a:t>
            </a:r>
          </a:p>
        </p:txBody>
      </p:sp>
      <p:sp>
        <p:nvSpPr>
          <p:cNvPr id="5" name="テキスト ボックス 4">
            <a:extLst>
              <a:ext uri="{FF2B5EF4-FFF2-40B4-BE49-F238E27FC236}">
                <a16:creationId xmlns:a16="http://schemas.microsoft.com/office/drawing/2014/main" id="{2F2DE013-9ED0-456C-AD4E-639E2336EB48}"/>
              </a:ext>
            </a:extLst>
          </p:cNvPr>
          <p:cNvSpPr txBox="1"/>
          <p:nvPr/>
        </p:nvSpPr>
        <p:spPr>
          <a:xfrm>
            <a:off x="856084" y="5077799"/>
            <a:ext cx="10266005" cy="1384995"/>
          </a:xfrm>
          <a:prstGeom prst="rect">
            <a:avLst/>
          </a:prstGeom>
          <a:noFill/>
        </p:spPr>
        <p:txBody>
          <a:bodyPr wrap="square">
            <a:spAutoFit/>
          </a:bodyPr>
          <a:lstStyle/>
          <a:p>
            <a:r>
              <a:rPr lang="ja-JP" altLang="en-US" sz="2800" dirty="0"/>
              <a:t>予約（伝助）</a:t>
            </a:r>
            <a:endParaRPr lang="en-US" altLang="ja-JP" sz="2800" dirty="0"/>
          </a:p>
          <a:p>
            <a:r>
              <a:rPr lang="ja-JP" altLang="en-US" sz="2800" dirty="0">
                <a:hlinkClick r:id="rId2"/>
              </a:rPr>
              <a:t>https://densuke.biz/list?cd=r2xmyQgmA5vfdsdW</a:t>
            </a:r>
            <a:endParaRPr lang="en-US" altLang="ja-JP" sz="2800" dirty="0"/>
          </a:p>
          <a:p>
            <a:r>
              <a:rPr lang="ja-JP" altLang="en-US" sz="2800" dirty="0"/>
              <a:t>登録方法→本相談〇　　事前相談△で登録</a:t>
            </a:r>
          </a:p>
        </p:txBody>
      </p:sp>
    </p:spTree>
    <p:extLst>
      <p:ext uri="{BB962C8B-B14F-4D97-AF65-F5344CB8AC3E}">
        <p14:creationId xmlns:p14="http://schemas.microsoft.com/office/powerpoint/2010/main" val="373736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C9D6DD4-47F8-467F-A754-D75404F1D398}"/>
              </a:ext>
            </a:extLst>
          </p:cNvPr>
          <p:cNvSpPr txBox="1"/>
          <p:nvPr/>
        </p:nvSpPr>
        <p:spPr>
          <a:xfrm>
            <a:off x="1073020" y="1054359"/>
            <a:ext cx="2839239" cy="2862322"/>
          </a:xfrm>
          <a:prstGeom prst="rect">
            <a:avLst/>
          </a:prstGeom>
          <a:noFill/>
        </p:spPr>
        <p:txBody>
          <a:bodyPr wrap="none" rtlCol="0">
            <a:spAutoFit/>
          </a:bodyPr>
          <a:lstStyle/>
          <a:p>
            <a:r>
              <a:rPr kumimoji="1" lang="en-US" altLang="ja-JP" dirty="0"/>
              <a:t>OZ1</a:t>
            </a:r>
          </a:p>
          <a:p>
            <a:r>
              <a:rPr kumimoji="1" lang="ja-JP" altLang="en-US" dirty="0"/>
              <a:t>　各社見積</a:t>
            </a:r>
            <a:br>
              <a:rPr kumimoji="1" lang="en-US" altLang="ja-JP" dirty="0"/>
            </a:br>
            <a:r>
              <a:rPr kumimoji="1" lang="ja-JP" altLang="en-US" dirty="0"/>
              <a:t>　各社契約書</a:t>
            </a:r>
            <a:br>
              <a:rPr kumimoji="1" lang="en-US" altLang="ja-JP" dirty="0"/>
            </a:br>
            <a:r>
              <a:rPr kumimoji="1" lang="ja-JP" altLang="en-US" dirty="0"/>
              <a:t>　各社</a:t>
            </a:r>
            <a:r>
              <a:rPr kumimoji="1" lang="en-US" altLang="ja-JP" dirty="0"/>
              <a:t>NDA</a:t>
            </a:r>
            <a:br>
              <a:rPr kumimoji="1" lang="en-US" altLang="ja-JP" dirty="0"/>
            </a:br>
            <a:r>
              <a:rPr kumimoji="1" lang="ja-JP" altLang="en-US" dirty="0"/>
              <a:t>　再委託承認申請</a:t>
            </a:r>
            <a:br>
              <a:rPr kumimoji="1" lang="en-US" altLang="ja-JP" dirty="0"/>
            </a:br>
            <a:r>
              <a:rPr kumimoji="1" lang="ja-JP" altLang="en-US" dirty="0"/>
              <a:t>　（</a:t>
            </a:r>
            <a:r>
              <a:rPr kumimoji="1" lang="en-US" altLang="ja-JP" dirty="0"/>
              <a:t>CSPFC</a:t>
            </a:r>
            <a:r>
              <a:rPr kumimoji="1" lang="ja-JP" altLang="en-US" dirty="0"/>
              <a:t>：再委託承認）</a:t>
            </a:r>
            <a:endParaRPr kumimoji="1" lang="en-US" altLang="ja-JP" dirty="0"/>
          </a:p>
          <a:p>
            <a:r>
              <a:rPr kumimoji="1" lang="en-US" altLang="ja-JP" dirty="0"/>
              <a:t>NESIC</a:t>
            </a:r>
          </a:p>
          <a:p>
            <a:r>
              <a:rPr kumimoji="1" lang="ja-JP" altLang="en-US" dirty="0"/>
              <a:t>　上記同様</a:t>
            </a:r>
            <a:br>
              <a:rPr kumimoji="1" lang="en-US" altLang="ja-JP" dirty="0"/>
            </a:br>
            <a:r>
              <a:rPr kumimoji="1" lang="ja-JP" altLang="en-US" dirty="0"/>
              <a:t>三井住友海上</a:t>
            </a:r>
            <a:endParaRPr kumimoji="1" lang="en-US" altLang="ja-JP" dirty="0"/>
          </a:p>
          <a:p>
            <a:r>
              <a:rPr kumimoji="1" lang="ja-JP" altLang="en-US" dirty="0"/>
              <a:t>　上記同上</a:t>
            </a:r>
          </a:p>
        </p:txBody>
      </p:sp>
      <p:sp>
        <p:nvSpPr>
          <p:cNvPr id="3" name="テキスト ボックス 2">
            <a:extLst>
              <a:ext uri="{FF2B5EF4-FFF2-40B4-BE49-F238E27FC236}">
                <a16:creationId xmlns:a16="http://schemas.microsoft.com/office/drawing/2014/main" id="{DF642FAB-6CE9-4C3A-835E-0142695649AB}"/>
              </a:ext>
            </a:extLst>
          </p:cNvPr>
          <p:cNvSpPr txBox="1"/>
          <p:nvPr/>
        </p:nvSpPr>
        <p:spPr>
          <a:xfrm>
            <a:off x="4562178" y="1054359"/>
            <a:ext cx="6647974" cy="5078313"/>
          </a:xfrm>
          <a:prstGeom prst="rect">
            <a:avLst/>
          </a:prstGeom>
          <a:noFill/>
        </p:spPr>
        <p:txBody>
          <a:bodyPr wrap="none" rtlCol="0">
            <a:spAutoFit/>
          </a:bodyPr>
          <a:lstStyle/>
          <a:p>
            <a:r>
              <a:rPr kumimoji="1" lang="ja-JP" altLang="en-US" dirty="0"/>
              <a:t>各社</a:t>
            </a:r>
            <a:endParaRPr kumimoji="1" lang="en-US" altLang="ja-JP" dirty="0"/>
          </a:p>
          <a:p>
            <a:r>
              <a:rPr kumimoji="1" lang="ja-JP" altLang="en-US" dirty="0"/>
              <a:t>　実績報告書（指定フォーマット）</a:t>
            </a:r>
            <a:br>
              <a:rPr kumimoji="1" lang="en-US" altLang="ja-JP" dirty="0"/>
            </a:br>
            <a:r>
              <a:rPr kumimoji="1" lang="ja-JP" altLang="en-US" dirty="0"/>
              <a:t>　サービス概要（フリーフォーマット）</a:t>
            </a:r>
            <a:br>
              <a:rPr kumimoji="1" lang="en-US" altLang="ja-JP" dirty="0"/>
            </a:br>
            <a:r>
              <a:rPr kumimoji="1" lang="ja-JP" altLang="en-US" dirty="0"/>
              <a:t>　開発物またはそれが分かるもの（フリーフォーマット）</a:t>
            </a:r>
            <a:endParaRPr kumimoji="1" lang="en-US" altLang="ja-JP" dirty="0"/>
          </a:p>
          <a:p>
            <a:r>
              <a:rPr kumimoji="1" lang="ja-JP" altLang="en-US" dirty="0"/>
              <a:t>　</a:t>
            </a:r>
            <a:r>
              <a:rPr kumimoji="1" lang="en-US" altLang="ja-JP" dirty="0"/>
              <a:t>IoT</a:t>
            </a:r>
            <a:r>
              <a:rPr kumimoji="1" lang="ja-JP" altLang="en-US" dirty="0"/>
              <a:t>機器は財産管理表</a:t>
            </a:r>
            <a:br>
              <a:rPr kumimoji="1" lang="en-US" altLang="ja-JP" dirty="0"/>
            </a:br>
            <a:r>
              <a:rPr kumimoji="1" lang="ja-JP" altLang="en-US" dirty="0"/>
              <a:t>　納品検収書</a:t>
            </a:r>
            <a:br>
              <a:rPr kumimoji="1" lang="en-US" altLang="ja-JP" dirty="0"/>
            </a:br>
            <a:r>
              <a:rPr kumimoji="1" lang="ja-JP" altLang="en-US" dirty="0"/>
              <a:t>　請求書</a:t>
            </a:r>
            <a:br>
              <a:rPr kumimoji="1" lang="en-US" altLang="ja-JP" dirty="0"/>
            </a:br>
            <a:r>
              <a:rPr kumimoji="1" lang="ja-JP" altLang="en-US" dirty="0"/>
              <a:t>　支払証明書</a:t>
            </a:r>
            <a:endParaRPr kumimoji="1" lang="en-US" altLang="ja-JP" dirty="0"/>
          </a:p>
          <a:p>
            <a:r>
              <a:rPr kumimoji="1" lang="ja-JP" altLang="en-US" dirty="0"/>
              <a:t>　個人情報保の誓約書</a:t>
            </a:r>
            <a:endParaRPr kumimoji="1" lang="en-US" altLang="ja-JP" dirty="0"/>
          </a:p>
          <a:p>
            <a:r>
              <a:rPr kumimoji="1" lang="ja-JP" altLang="en-US" dirty="0"/>
              <a:t>　スマートシティセキュリティガイドラインのチェックリスト</a:t>
            </a:r>
            <a:endParaRPr kumimoji="1" lang="en-US" altLang="ja-JP" dirty="0"/>
          </a:p>
          <a:p>
            <a:r>
              <a:rPr kumimoji="1" lang="ja-JP" altLang="en-US" dirty="0"/>
              <a:t>　　（チェックリストにチェック）　</a:t>
            </a:r>
            <a:endParaRPr kumimoji="1" lang="en-US" altLang="ja-JP" dirty="0"/>
          </a:p>
          <a:p>
            <a:endParaRPr kumimoji="1" lang="en-US" altLang="ja-JP" dirty="0"/>
          </a:p>
          <a:p>
            <a:r>
              <a:rPr kumimoji="1" lang="en-US" altLang="ja-JP" dirty="0"/>
              <a:t>OZ1/NESIC</a:t>
            </a:r>
            <a:br>
              <a:rPr kumimoji="1" lang="en-US" altLang="ja-JP" dirty="0"/>
            </a:br>
            <a:r>
              <a:rPr kumimoji="1" lang="ja-JP" altLang="en-US" dirty="0"/>
              <a:t>　外注様式（外注単価人件費込み）</a:t>
            </a:r>
            <a:br>
              <a:rPr kumimoji="1" lang="en-US" altLang="ja-JP" dirty="0"/>
            </a:br>
            <a:r>
              <a:rPr kumimoji="1" lang="ja-JP" altLang="en-US" dirty="0"/>
              <a:t>　外注執行体制図</a:t>
            </a:r>
            <a:endParaRPr kumimoji="1" lang="en-US" altLang="ja-JP" dirty="0"/>
          </a:p>
          <a:p>
            <a:r>
              <a:rPr kumimoji="1" lang="ja-JP" altLang="en-US" dirty="0"/>
              <a:t>三井住友海上</a:t>
            </a:r>
            <a:br>
              <a:rPr kumimoji="1" lang="en-US" altLang="ja-JP" dirty="0"/>
            </a:br>
            <a:r>
              <a:rPr kumimoji="1" lang="ja-JP" altLang="en-US" dirty="0"/>
              <a:t>　外注様式</a:t>
            </a:r>
            <a:endParaRPr kumimoji="1" lang="en-US" altLang="ja-JP" dirty="0"/>
          </a:p>
          <a:p>
            <a:r>
              <a:rPr kumimoji="1" lang="ja-JP" altLang="en-US" dirty="0"/>
              <a:t>　外注執行体制図</a:t>
            </a:r>
          </a:p>
        </p:txBody>
      </p:sp>
      <p:sp>
        <p:nvSpPr>
          <p:cNvPr id="5" name="テキスト ボックス 4">
            <a:extLst>
              <a:ext uri="{FF2B5EF4-FFF2-40B4-BE49-F238E27FC236}">
                <a16:creationId xmlns:a16="http://schemas.microsoft.com/office/drawing/2014/main" id="{9BC8B85D-14AA-4B03-94AC-9A7A3C892477}"/>
              </a:ext>
            </a:extLst>
          </p:cNvPr>
          <p:cNvSpPr txBox="1"/>
          <p:nvPr/>
        </p:nvSpPr>
        <p:spPr>
          <a:xfrm>
            <a:off x="1621194" y="0"/>
            <a:ext cx="6097554" cy="461665"/>
          </a:xfrm>
          <a:prstGeom prst="rect">
            <a:avLst/>
          </a:prstGeom>
          <a:noFill/>
        </p:spPr>
        <p:txBody>
          <a:bodyPr wrap="square">
            <a:spAutoFit/>
          </a:bodyPr>
          <a:lstStyle/>
          <a:p>
            <a:r>
              <a:rPr kumimoji="1" lang="ja-JP" altLang="en-US" sz="2400" dirty="0">
                <a:solidFill>
                  <a:schemeClr val="bg1"/>
                </a:solidFill>
              </a:rPr>
              <a:t>納品検収段取り</a:t>
            </a:r>
            <a:endParaRPr lang="ja-JP" altLang="en-US" sz="2400" dirty="0"/>
          </a:p>
        </p:txBody>
      </p:sp>
      <p:sp>
        <p:nvSpPr>
          <p:cNvPr id="8" name="四角形: 角を丸くする 7">
            <a:extLst>
              <a:ext uri="{FF2B5EF4-FFF2-40B4-BE49-F238E27FC236}">
                <a16:creationId xmlns:a16="http://schemas.microsoft.com/office/drawing/2014/main" id="{F0AFE41B-5A81-4A50-97C3-B3A8A2E883B5}"/>
              </a:ext>
            </a:extLst>
          </p:cNvPr>
          <p:cNvSpPr/>
          <p:nvPr/>
        </p:nvSpPr>
        <p:spPr>
          <a:xfrm>
            <a:off x="821094" y="989045"/>
            <a:ext cx="3303037" cy="4453391"/>
          </a:xfrm>
          <a:prstGeom prst="roundRect">
            <a:avLst>
              <a:gd name="adj" fmla="val 62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04BA6AEF-EDEA-44CA-9B43-C5A6F168C012}"/>
              </a:ext>
            </a:extLst>
          </p:cNvPr>
          <p:cNvSpPr txBox="1"/>
          <p:nvPr/>
        </p:nvSpPr>
        <p:spPr>
          <a:xfrm>
            <a:off x="1240971" y="4350755"/>
            <a:ext cx="2262158" cy="646331"/>
          </a:xfrm>
          <a:prstGeom prst="rect">
            <a:avLst/>
          </a:prstGeom>
          <a:noFill/>
        </p:spPr>
        <p:txBody>
          <a:bodyPr wrap="none" rtlCol="0">
            <a:spAutoFit/>
          </a:bodyPr>
          <a:lstStyle/>
          <a:p>
            <a:r>
              <a:rPr kumimoji="1" lang="ja-JP" altLang="en-US" dirty="0">
                <a:solidFill>
                  <a:srgbClr val="FF0000"/>
                </a:solidFill>
              </a:rPr>
              <a:t>不足点や変更点は、</a:t>
            </a:r>
            <a:endParaRPr kumimoji="1" lang="en-US" altLang="ja-JP" dirty="0">
              <a:solidFill>
                <a:srgbClr val="FF0000"/>
              </a:solidFill>
            </a:endParaRPr>
          </a:p>
          <a:p>
            <a:r>
              <a:rPr kumimoji="1" lang="ja-JP" altLang="en-US" dirty="0">
                <a:solidFill>
                  <a:srgbClr val="FF0000"/>
                </a:solidFill>
              </a:rPr>
              <a:t>早々に終わらせる！</a:t>
            </a:r>
          </a:p>
        </p:txBody>
      </p:sp>
      <p:sp>
        <p:nvSpPr>
          <p:cNvPr id="10" name="四角形: 角を丸くする 9">
            <a:extLst>
              <a:ext uri="{FF2B5EF4-FFF2-40B4-BE49-F238E27FC236}">
                <a16:creationId xmlns:a16="http://schemas.microsoft.com/office/drawing/2014/main" id="{72C35493-C2DF-4A50-8675-8BAE3D72D7B4}"/>
              </a:ext>
            </a:extLst>
          </p:cNvPr>
          <p:cNvSpPr/>
          <p:nvPr/>
        </p:nvSpPr>
        <p:spPr>
          <a:xfrm>
            <a:off x="4332136" y="989045"/>
            <a:ext cx="6976566" cy="3265714"/>
          </a:xfrm>
          <a:prstGeom prst="roundRect">
            <a:avLst>
              <a:gd name="adj" fmla="val 62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5189DF2-0D8A-488A-A2C9-214C6724AC13}"/>
              </a:ext>
            </a:extLst>
          </p:cNvPr>
          <p:cNvSpPr txBox="1"/>
          <p:nvPr/>
        </p:nvSpPr>
        <p:spPr>
          <a:xfrm>
            <a:off x="7377950" y="2621902"/>
            <a:ext cx="3416320" cy="646331"/>
          </a:xfrm>
          <a:prstGeom prst="rect">
            <a:avLst/>
          </a:prstGeom>
          <a:noFill/>
        </p:spPr>
        <p:txBody>
          <a:bodyPr wrap="none" rtlCol="0">
            <a:spAutoFit/>
          </a:bodyPr>
          <a:lstStyle/>
          <a:p>
            <a:r>
              <a:rPr kumimoji="1" lang="en-US" altLang="ja-JP" dirty="0">
                <a:solidFill>
                  <a:srgbClr val="FF0000"/>
                </a:solidFill>
              </a:rPr>
              <a:t>2/24</a:t>
            </a:r>
            <a:r>
              <a:rPr kumimoji="1" lang="ja-JP" altLang="en-US" dirty="0">
                <a:solidFill>
                  <a:srgbClr val="FF0000"/>
                </a:solidFill>
              </a:rPr>
              <a:t>には終わらせたい！</a:t>
            </a:r>
            <a:br>
              <a:rPr kumimoji="1" lang="en-US" altLang="ja-JP" dirty="0">
                <a:solidFill>
                  <a:srgbClr val="FF0000"/>
                </a:solidFill>
              </a:rPr>
            </a:br>
            <a:r>
              <a:rPr kumimoji="1" lang="en-US" altLang="ja-JP" dirty="0">
                <a:solidFill>
                  <a:srgbClr val="FF0000"/>
                </a:solidFill>
              </a:rPr>
              <a:t>28</a:t>
            </a:r>
            <a:r>
              <a:rPr kumimoji="1" lang="ja-JP" altLang="en-US" dirty="0">
                <a:solidFill>
                  <a:srgbClr val="FF0000"/>
                </a:solidFill>
              </a:rPr>
              <a:t>日以降は軽微な修正にしたい</a:t>
            </a:r>
          </a:p>
        </p:txBody>
      </p:sp>
      <p:sp>
        <p:nvSpPr>
          <p:cNvPr id="12" name="四角形: 角を丸くする 11">
            <a:extLst>
              <a:ext uri="{FF2B5EF4-FFF2-40B4-BE49-F238E27FC236}">
                <a16:creationId xmlns:a16="http://schemas.microsoft.com/office/drawing/2014/main" id="{6944C201-3C25-4638-A26E-E69A599D15D2}"/>
              </a:ext>
            </a:extLst>
          </p:cNvPr>
          <p:cNvSpPr/>
          <p:nvPr/>
        </p:nvSpPr>
        <p:spPr>
          <a:xfrm>
            <a:off x="4332136" y="4360091"/>
            <a:ext cx="6976566" cy="2183363"/>
          </a:xfrm>
          <a:prstGeom prst="roundRect">
            <a:avLst>
              <a:gd name="adj" fmla="val 62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7791E20-D1B1-4DF9-8295-6122B34AD450}"/>
              </a:ext>
            </a:extLst>
          </p:cNvPr>
          <p:cNvSpPr txBox="1"/>
          <p:nvPr/>
        </p:nvSpPr>
        <p:spPr>
          <a:xfrm>
            <a:off x="7377950" y="5157310"/>
            <a:ext cx="3416320" cy="646331"/>
          </a:xfrm>
          <a:prstGeom prst="rect">
            <a:avLst/>
          </a:prstGeom>
          <a:noFill/>
        </p:spPr>
        <p:txBody>
          <a:bodyPr wrap="none" rtlCol="0">
            <a:spAutoFit/>
          </a:bodyPr>
          <a:lstStyle/>
          <a:p>
            <a:r>
              <a:rPr kumimoji="1" lang="en-US" altLang="ja-JP" dirty="0">
                <a:solidFill>
                  <a:srgbClr val="FF0000"/>
                </a:solidFill>
              </a:rPr>
              <a:t>2/24</a:t>
            </a:r>
            <a:r>
              <a:rPr kumimoji="1" lang="ja-JP" altLang="en-US" dirty="0">
                <a:solidFill>
                  <a:srgbClr val="FF0000"/>
                </a:solidFill>
              </a:rPr>
              <a:t>には終わらせたい！</a:t>
            </a:r>
            <a:br>
              <a:rPr kumimoji="1" lang="en-US" altLang="ja-JP" dirty="0">
                <a:solidFill>
                  <a:srgbClr val="FF0000"/>
                </a:solidFill>
              </a:rPr>
            </a:br>
            <a:r>
              <a:rPr kumimoji="1" lang="en-US" altLang="ja-JP" dirty="0">
                <a:solidFill>
                  <a:srgbClr val="FF0000"/>
                </a:solidFill>
              </a:rPr>
              <a:t>28</a:t>
            </a:r>
            <a:r>
              <a:rPr kumimoji="1" lang="ja-JP" altLang="en-US" dirty="0">
                <a:solidFill>
                  <a:srgbClr val="FF0000"/>
                </a:solidFill>
              </a:rPr>
              <a:t>日以降は軽微な修正にしたい</a:t>
            </a:r>
          </a:p>
        </p:txBody>
      </p:sp>
    </p:spTree>
    <p:extLst>
      <p:ext uri="{BB962C8B-B14F-4D97-AF65-F5344CB8AC3E}">
        <p14:creationId xmlns:p14="http://schemas.microsoft.com/office/powerpoint/2010/main" val="198774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CAB1B11-0AC7-48C1-A2E2-06585D9FB2C5}"/>
              </a:ext>
            </a:extLst>
          </p:cNvPr>
          <p:cNvPicPr>
            <a:picLocks noChangeAspect="1"/>
          </p:cNvPicPr>
          <p:nvPr/>
        </p:nvPicPr>
        <p:blipFill>
          <a:blip r:embed="rId2"/>
          <a:stretch>
            <a:fillRect/>
          </a:stretch>
        </p:blipFill>
        <p:spPr>
          <a:xfrm>
            <a:off x="1255926" y="784186"/>
            <a:ext cx="4547716" cy="5709919"/>
          </a:xfrm>
          <a:prstGeom prst="rect">
            <a:avLst/>
          </a:prstGeom>
        </p:spPr>
      </p:pic>
      <p:pic>
        <p:nvPicPr>
          <p:cNvPr id="6" name="図 5">
            <a:extLst>
              <a:ext uri="{FF2B5EF4-FFF2-40B4-BE49-F238E27FC236}">
                <a16:creationId xmlns:a16="http://schemas.microsoft.com/office/drawing/2014/main" id="{A54202DC-0BA7-4498-912B-F01F23CECBF1}"/>
              </a:ext>
            </a:extLst>
          </p:cNvPr>
          <p:cNvPicPr>
            <a:picLocks noChangeAspect="1"/>
          </p:cNvPicPr>
          <p:nvPr/>
        </p:nvPicPr>
        <p:blipFill rotWithShape="1">
          <a:blip r:embed="rId3"/>
          <a:srcRect l="27398" t="23278" r="26224" b="3215"/>
          <a:stretch/>
        </p:blipFill>
        <p:spPr>
          <a:xfrm>
            <a:off x="6459893" y="1258581"/>
            <a:ext cx="5654351" cy="4761128"/>
          </a:xfrm>
          <a:prstGeom prst="rect">
            <a:avLst/>
          </a:prstGeom>
        </p:spPr>
      </p:pic>
      <p:sp>
        <p:nvSpPr>
          <p:cNvPr id="7" name="テキスト ボックス 6">
            <a:extLst>
              <a:ext uri="{FF2B5EF4-FFF2-40B4-BE49-F238E27FC236}">
                <a16:creationId xmlns:a16="http://schemas.microsoft.com/office/drawing/2014/main" id="{5AF21C0F-5607-4A4A-946E-A2AD51D4A7C3}"/>
              </a:ext>
            </a:extLst>
          </p:cNvPr>
          <p:cNvSpPr txBox="1"/>
          <p:nvPr/>
        </p:nvSpPr>
        <p:spPr>
          <a:xfrm>
            <a:off x="1621194" y="0"/>
            <a:ext cx="6097554" cy="461665"/>
          </a:xfrm>
          <a:prstGeom prst="rect">
            <a:avLst/>
          </a:prstGeom>
          <a:noFill/>
        </p:spPr>
        <p:txBody>
          <a:bodyPr wrap="square">
            <a:spAutoFit/>
          </a:bodyPr>
          <a:lstStyle/>
          <a:p>
            <a:r>
              <a:rPr kumimoji="1" lang="ja-JP" altLang="en-US" sz="2400" dirty="0">
                <a:solidFill>
                  <a:schemeClr val="bg1"/>
                </a:solidFill>
              </a:rPr>
              <a:t>納品検収段取り（</a:t>
            </a:r>
            <a:r>
              <a:rPr kumimoji="1" lang="en-US" altLang="ja-JP" sz="2400" dirty="0">
                <a:solidFill>
                  <a:schemeClr val="bg1"/>
                </a:solidFill>
              </a:rPr>
              <a:t>OZ1</a:t>
            </a:r>
            <a:r>
              <a:rPr kumimoji="1" lang="ja-JP" altLang="en-US" sz="2400" dirty="0">
                <a:solidFill>
                  <a:schemeClr val="bg1"/>
                </a:solidFill>
              </a:rPr>
              <a:t>側）</a:t>
            </a:r>
            <a:endParaRPr lang="ja-JP" altLang="en-US" sz="2400" dirty="0"/>
          </a:p>
        </p:txBody>
      </p:sp>
    </p:spTree>
    <p:extLst>
      <p:ext uri="{BB962C8B-B14F-4D97-AF65-F5344CB8AC3E}">
        <p14:creationId xmlns:p14="http://schemas.microsoft.com/office/powerpoint/2010/main" val="3440663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 name="正方形/長方形 4"/>
          <p:cNvSpPr/>
          <p:nvPr/>
        </p:nvSpPr>
        <p:spPr>
          <a:xfrm>
            <a:off x="1524000" y="0"/>
            <a:ext cx="9144000" cy="576000"/>
          </a:xfrm>
          <a:prstGeom prst="rect">
            <a:avLst/>
          </a:prstGeom>
          <a:solidFill>
            <a:srgbClr val="F79646"/>
          </a:solidFill>
          <a:ln w="25400" cap="flat" cmpd="sng" algn="ctr">
            <a:noFill/>
            <a:prstDash val="solid"/>
          </a:ln>
          <a:effectLst/>
        </p:spPr>
        <p:txBody>
          <a:bodyPr rtlCol="0" anchor="ctr"/>
          <a:lstStyle/>
          <a:p>
            <a:pPr defTabSz="844083">
              <a:defRPr/>
            </a:pPr>
            <a:r>
              <a:rPr lang="ja-JP" altLang="en-US" sz="2200" b="1" kern="0" dirty="0">
                <a:solidFill>
                  <a:prstClr val="white"/>
                </a:solidFill>
                <a:latin typeface="BIZ UDPゴシック" panose="020B0400000000000000" pitchFamily="50" charset="-128"/>
                <a:ea typeface="BIZ UDPゴシック" panose="020B0400000000000000" pitchFamily="50" charset="-128"/>
              </a:rPr>
              <a:t>スマートシティセキュリティガイドライン導入チェックシート</a:t>
            </a:r>
          </a:p>
        </p:txBody>
      </p:sp>
      <p:sp>
        <p:nvSpPr>
          <p:cNvPr id="1760" name="正方形/長方形 5"/>
          <p:cNvSpPr/>
          <p:nvPr/>
        </p:nvSpPr>
        <p:spPr>
          <a:xfrm>
            <a:off x="8976320" y="116633"/>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r>
              <a:rPr kumimoji="1" lang="ja-JP" altLang="en-US" dirty="0">
                <a:solidFill>
                  <a:srgbClr val="000000"/>
                </a:solidFill>
                <a:latin typeface="Arial"/>
                <a:ea typeface="ＭＳ Ｐゴシック"/>
              </a:rPr>
              <a:t>総務省</a:t>
            </a:r>
          </a:p>
        </p:txBody>
      </p:sp>
      <p:sp>
        <p:nvSpPr>
          <p:cNvPr id="1762" name="Text Box 4"/>
          <p:cNvSpPr txBox="1">
            <a:spLocks noChangeArrowheads="1"/>
          </p:cNvSpPr>
          <p:nvPr/>
        </p:nvSpPr>
        <p:spPr>
          <a:xfrm>
            <a:off x="1559497" y="552834"/>
            <a:ext cx="7398461" cy="338554"/>
          </a:xfrm>
          <a:prstGeom prst="rect">
            <a:avLst/>
          </a:prstGeom>
          <a:noFill/>
          <a:ln w="9525">
            <a:noFill/>
            <a:miter lim="800000"/>
            <a:headEnd/>
            <a:tailEnd/>
          </a:ln>
          <a:effectLst/>
        </p:spPr>
        <p:txBody>
          <a:bodyPr wrap="square">
            <a:spAutoFit/>
          </a:bodyPr>
          <a:lstStyle/>
          <a:p>
            <a:pPr marL="342900" indent="-342900" defTabSz="914400" fontAlgn="base">
              <a:spcBef>
                <a:spcPct val="5000"/>
              </a:spcBef>
              <a:spcAft>
                <a:spcPct val="0"/>
              </a:spcAft>
              <a:buFont typeface="Wingdings" panose="05000000000000000000" pitchFamily="2" charset="2"/>
              <a:buChar char="n"/>
              <a:defRPr/>
            </a:pPr>
            <a:r>
              <a:rPr kumimoji="1" lang="ja-JP" altLang="en-US" sz="1600" dirty="0">
                <a:solidFill>
                  <a:srgbClr val="000000"/>
                </a:solidFill>
                <a:latin typeface="Tahoma" pitchFamily="34" charset="0"/>
                <a:ea typeface="ＭＳ Ｐゴシック" panose="020B0600070205080204" pitchFamily="50" charset="-128"/>
              </a:rPr>
              <a:t>カテゴリ１　ガバナンス（全体）</a:t>
            </a:r>
          </a:p>
        </p:txBody>
      </p:sp>
      <p:sp>
        <p:nvSpPr>
          <p:cNvPr id="1763" name="Rectangle 66"/>
          <p:cNvSpPr>
            <a:spLocks noChangeArrowheads="1"/>
          </p:cNvSpPr>
          <p:nvPr/>
        </p:nvSpPr>
        <p:spPr>
          <a:xfrm>
            <a:off x="1703513" y="891388"/>
            <a:ext cx="8784976" cy="584998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Bef>
                <a:spcPct val="0"/>
              </a:spcBef>
              <a:spcAft>
                <a:spcPct val="0"/>
              </a:spcAft>
              <a:buNone/>
              <a:defRPr/>
            </a:pPr>
            <a:endParaRPr lang="ja-JP" altLang="en-US" sz="1800">
              <a:solidFill>
                <a:srgbClr val="0070C0"/>
              </a:solidFill>
            </a:endParaRPr>
          </a:p>
        </p:txBody>
      </p:sp>
      <p:graphicFrame>
        <p:nvGraphicFramePr>
          <p:cNvPr id="1764" name="表 2"/>
          <p:cNvGraphicFramePr>
            <a:graphicFrameLocks noGrp="1"/>
          </p:cNvGraphicFramePr>
          <p:nvPr/>
        </p:nvGraphicFramePr>
        <p:xfrm>
          <a:off x="1784196" y="943199"/>
          <a:ext cx="8424936" cy="5540329"/>
        </p:xfrm>
        <a:graphic>
          <a:graphicData uri="http://schemas.openxmlformats.org/drawingml/2006/table">
            <a:tbl>
              <a:tblPr/>
              <a:tblGrid>
                <a:gridCol w="475252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tblGrid>
              <a:tr h="108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項目</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チェック欄</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850" b="0" i="0" u="none" strike="noStrike">
                          <a:solidFill>
                            <a:srgbClr val="000000"/>
                          </a:solidFill>
                          <a:effectLst/>
                          <a:latin typeface="游ゴシック" panose="020B0400000000000000" pitchFamily="50" charset="-128"/>
                          <a:ea typeface="游ゴシック" panose="020B0400000000000000" pitchFamily="50" charset="-128"/>
                        </a:rPr>
                        <a:t>補足説明欄（任意）</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108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①セキュリティに関するポリシーの策定</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345138">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：情報セキュリティ基本方針を策定する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目的や対象範囲など基本的な事項のほか、セキュリティを担保するための取組方針が記載された情報セキュリティ基本方針を策定する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b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月）</a:t>
                      </a:r>
                      <a:b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b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各社、各分野におけるサービスおよび技術の情報を集めたのち作成を予定しております。</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2482">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：セキュリティ対策基準を策定する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組織体制や情報資産の分類・管理に関する項目のほか、管理的及び技術的なセキュリティ対策等について具体的な遵守事項や判断基準等を定めたセキュリティ対策基準を策定する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各社、各分野におけるサービスおよび技術の情報を集めたのち作成を予定しております。</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436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：データ取扱い基準を策定する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スマートシティで取り扱われるデータを分類するとともに、適切なデータの取扱いに関する事項や、法令等への対応等を定めたデータ取扱い基準を策定する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各社、各分野におけるサービスおよび技術の情報を集めたのち作成を予定しております。</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2482">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：インシデント対応手順を策定する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インシデント対応に関与する関係主体やそれぞれの責任範囲の明確化、連絡体制や連絡先などの整備、対応における判断基準やインシデント対応フロー等のインシデント対応手順を策定する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各社、各分野におけるサービスおよび技術の情報を集めたのち作成を予定しております。</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2482">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-5</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：事業継続計画を策定する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障害やセキュリティ事故等が発生した際にどの機能を優先して保護するかといった判断基準や、スマートシティ事業継続のための役割分担、対応手順等を定めた事業継続計画を策定する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各社、各分野におけるサービスおよび技術の情報を集めたのち作成を予定しております。</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436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-6</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：委託先や提携先の評価基準を策定する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セキュリティ管理体制やセキュリティに関する第三者認証の取得有無等、外部委託等を実施する際に求めるべき内容や選定条件などを定めた評価基準を策定する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b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（令和</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年</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上記決定の後、作成を予定しております。</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436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-7</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：リスクアセスメントを実施する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スマートシティの全体構成や守るべき機能や情報資産を踏まえ、リスク評価を実施する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（令和</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年</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52482">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-8</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：法令やガイドライン等との整合性を確認する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スマートシティのセキュリティに関するポリシー策定時に、自身のスマートシティにおいて遵守することが求められる法令を把握する。また、それらの法令が遵守できる形でガイドラインを参考としながらポリシー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p>
                    <a:p>
                      <a:pPr algn="l" fontAlgn="ct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97912">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②マルチステークホルダへのポリシーの浸透</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0"/>
                  </a:ext>
                </a:extLst>
              </a:tr>
              <a:tr h="440602">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：ポリシーを遵守するためのセキュリティ要件を調達仕様書に反映する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セキュリティに関するポリシーに則り、情報セキュリティの管理体制の構築やセキュリティインシデントへの対処などのセキュリティ要件を調達仕様書に反映させる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b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2022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年</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436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：データ取扱い基準を契約・規約に反映する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データの流通や利活用における取扱いについて、データ取扱い基準で定めた内容を委託先や提携先との契約・規約に反映する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436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：契約・規約で責任範囲を明確化する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システムの責任分界点とデータの責任分界点を委託先や提携先との契約・規約の中で明確化する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97912">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③ガバナンス維持のための取組</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4"/>
                  </a:ext>
                </a:extLst>
              </a:tr>
              <a:tr h="352482">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ガバナンス③</a:t>
                      </a:r>
                      <a:r>
                        <a:rPr lang="en-US" altLang="ja-JP" sz="850" b="1" i="0" u="sng" strike="noStrike">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：継続的なリスクアセスメントの実施とセキュリティに関するポリシーの見直しを実施する</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提供するサービスの変化や脅威の拡大等に応じ、継続的にリスクアセスメントを実施し、セキュリティに関するポリシーの見直しを実施する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b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（令和</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年度）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大阪府など関係都市の動きに合わせて調整します。</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6436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ガバナンス③</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：セキュリティ対策への適切な投資を継続的に実施する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セキュリティの維持・向上を図るため、セキュリティ対策への適切な投資を 継続的に実施する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②対応予定（令和</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年度）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各企業のセキュリティ対策との棲み分けを明確にしたのち、全体の最適を検証し実地を行います。</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8" name="正方形/長方形 7"/>
          <p:cNvSpPr/>
          <p:nvPr/>
        </p:nvSpPr>
        <p:spPr>
          <a:xfrm>
            <a:off x="10179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51</a:t>
            </a:r>
            <a:endParaRPr kumimoji="1" lang="ja-JP" altLang="en-US" sz="1480" dirty="0">
              <a:solidFill>
                <a:schemeClr val="tx1"/>
              </a:solidFill>
            </a:endParaRPr>
          </a:p>
        </p:txBody>
      </p:sp>
    </p:spTree>
    <p:extLst>
      <p:ext uri="{BB962C8B-B14F-4D97-AF65-F5344CB8AC3E}">
        <p14:creationId xmlns:p14="http://schemas.microsoft.com/office/powerpoint/2010/main" val="1674894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6" name="正方形/長方形 4"/>
          <p:cNvSpPr/>
          <p:nvPr/>
        </p:nvSpPr>
        <p:spPr>
          <a:xfrm>
            <a:off x="1524000" y="0"/>
            <a:ext cx="9144000" cy="576000"/>
          </a:xfrm>
          <a:prstGeom prst="rect">
            <a:avLst/>
          </a:prstGeom>
          <a:solidFill>
            <a:srgbClr val="F79646"/>
          </a:solidFill>
          <a:ln w="25400" cap="flat" cmpd="sng" algn="ctr">
            <a:noFill/>
            <a:prstDash val="solid"/>
          </a:ln>
          <a:effectLst/>
        </p:spPr>
        <p:txBody>
          <a:bodyPr rtlCol="0" anchor="ctr"/>
          <a:lstStyle/>
          <a:p>
            <a:pPr defTabSz="844083">
              <a:defRPr/>
            </a:pPr>
            <a:r>
              <a:rPr lang="ja-JP" altLang="en-US" sz="2200" b="1" kern="0" dirty="0">
                <a:solidFill>
                  <a:prstClr val="white"/>
                </a:solidFill>
                <a:latin typeface="BIZ UDPゴシック" panose="020B0400000000000000" pitchFamily="50" charset="-128"/>
                <a:ea typeface="BIZ UDPゴシック" panose="020B0400000000000000" pitchFamily="50" charset="-128"/>
              </a:rPr>
              <a:t>スマートシティセキュリティガイドライン導入チェックシート</a:t>
            </a:r>
          </a:p>
        </p:txBody>
      </p:sp>
      <p:sp>
        <p:nvSpPr>
          <p:cNvPr id="1767" name="正方形/長方形 5"/>
          <p:cNvSpPr/>
          <p:nvPr/>
        </p:nvSpPr>
        <p:spPr>
          <a:xfrm>
            <a:off x="8976320" y="116633"/>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r>
              <a:rPr kumimoji="1" lang="ja-JP" altLang="en-US" dirty="0">
                <a:solidFill>
                  <a:srgbClr val="000000"/>
                </a:solidFill>
                <a:latin typeface="Arial"/>
                <a:ea typeface="ＭＳ Ｐゴシック"/>
              </a:rPr>
              <a:t>総務省</a:t>
            </a:r>
          </a:p>
        </p:txBody>
      </p:sp>
      <p:sp>
        <p:nvSpPr>
          <p:cNvPr id="1769" name="Rectangle 66"/>
          <p:cNvSpPr>
            <a:spLocks noChangeArrowheads="1"/>
          </p:cNvSpPr>
          <p:nvPr/>
        </p:nvSpPr>
        <p:spPr>
          <a:xfrm>
            <a:off x="1703513" y="891388"/>
            <a:ext cx="8784976" cy="584998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Bef>
                <a:spcPct val="0"/>
              </a:spcBef>
              <a:spcAft>
                <a:spcPct val="0"/>
              </a:spcAft>
              <a:buNone/>
              <a:defRPr/>
            </a:pPr>
            <a:endParaRPr lang="ja-JP" altLang="en-US" sz="1800">
              <a:solidFill>
                <a:srgbClr val="0070C0"/>
              </a:solidFill>
            </a:endParaRPr>
          </a:p>
        </p:txBody>
      </p:sp>
      <p:sp>
        <p:nvSpPr>
          <p:cNvPr id="1770" name="Text Box 4"/>
          <p:cNvSpPr txBox="1">
            <a:spLocks noChangeArrowheads="1"/>
          </p:cNvSpPr>
          <p:nvPr/>
        </p:nvSpPr>
        <p:spPr>
          <a:xfrm>
            <a:off x="1559497" y="552834"/>
            <a:ext cx="7398461" cy="338554"/>
          </a:xfrm>
          <a:prstGeom prst="rect">
            <a:avLst/>
          </a:prstGeom>
          <a:noFill/>
          <a:ln w="9525">
            <a:noFill/>
            <a:miter lim="800000"/>
            <a:headEnd/>
            <a:tailEnd/>
          </a:ln>
          <a:effectLst/>
        </p:spPr>
        <p:txBody>
          <a:bodyPr wrap="square">
            <a:spAutoFit/>
          </a:bodyPr>
          <a:lstStyle/>
          <a:p>
            <a:pPr marL="342900" indent="-342900" defTabSz="914400" fontAlgn="base">
              <a:spcBef>
                <a:spcPct val="5000"/>
              </a:spcBef>
              <a:spcAft>
                <a:spcPct val="0"/>
              </a:spcAft>
              <a:buFont typeface="Wingdings" panose="05000000000000000000" pitchFamily="2" charset="2"/>
              <a:buChar char="n"/>
              <a:defRPr/>
            </a:pPr>
            <a:r>
              <a:rPr kumimoji="1" lang="ja-JP" altLang="en-US" sz="1600" dirty="0">
                <a:solidFill>
                  <a:srgbClr val="000000"/>
                </a:solidFill>
                <a:latin typeface="Tahoma" pitchFamily="34" charset="0"/>
                <a:ea typeface="ＭＳ Ｐゴシック" panose="020B0600070205080204" pitchFamily="50" charset="-128"/>
              </a:rPr>
              <a:t>カテゴリ</a:t>
            </a:r>
            <a:r>
              <a:rPr kumimoji="1" lang="en-US" altLang="ja-JP" sz="1600" dirty="0">
                <a:solidFill>
                  <a:srgbClr val="000000"/>
                </a:solidFill>
                <a:latin typeface="Tahoma" pitchFamily="34" charset="0"/>
                <a:ea typeface="ＭＳ Ｐゴシック" panose="020B0600070205080204" pitchFamily="50" charset="-128"/>
              </a:rPr>
              <a:t>2</a:t>
            </a:r>
            <a:r>
              <a:rPr kumimoji="1" lang="ja-JP" altLang="en-US" sz="1600" dirty="0">
                <a:solidFill>
                  <a:srgbClr val="000000"/>
                </a:solidFill>
                <a:latin typeface="Tahoma" pitchFamily="34" charset="0"/>
                <a:ea typeface="ＭＳ Ｐゴシック" panose="020B0600070205080204" pitchFamily="50" charset="-128"/>
              </a:rPr>
              <a:t>　サービス（各サービス提供者）</a:t>
            </a:r>
            <a:endParaRPr kumimoji="1" lang="en-US" altLang="ja-JP" sz="1600" dirty="0">
              <a:solidFill>
                <a:srgbClr val="000000"/>
              </a:solidFill>
              <a:latin typeface="Tahoma" pitchFamily="34" charset="0"/>
              <a:ea typeface="ＭＳ Ｐゴシック" panose="020B0600070205080204" pitchFamily="50" charset="-128"/>
            </a:endParaRPr>
          </a:p>
        </p:txBody>
      </p:sp>
      <p:graphicFrame>
        <p:nvGraphicFramePr>
          <p:cNvPr id="1771" name="表 4"/>
          <p:cNvGraphicFramePr>
            <a:graphicFrameLocks noGrp="1"/>
          </p:cNvGraphicFramePr>
          <p:nvPr/>
        </p:nvGraphicFramePr>
        <p:xfrm>
          <a:off x="1806720" y="988634"/>
          <a:ext cx="8396623" cy="5655488"/>
        </p:xfrm>
        <a:graphic>
          <a:graphicData uri="http://schemas.openxmlformats.org/drawingml/2006/table">
            <a:tbl>
              <a:tblPr/>
              <a:tblGrid>
                <a:gridCol w="4788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2528623">
                  <a:extLst>
                    <a:ext uri="{9D8B030D-6E8A-4147-A177-3AD203B41FA5}">
                      <a16:colId xmlns:a16="http://schemas.microsoft.com/office/drawing/2014/main" val="20002"/>
                    </a:ext>
                  </a:extLst>
                </a:gridCol>
              </a:tblGrid>
              <a:tr h="156069">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項目</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チェック欄</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850" b="0" i="0" u="none" strike="noStrike">
                          <a:solidFill>
                            <a:srgbClr val="000000"/>
                          </a:solidFill>
                          <a:effectLst/>
                          <a:latin typeface="游ゴシック" panose="020B0400000000000000" pitchFamily="50" charset="-128"/>
                          <a:ea typeface="游ゴシック" panose="020B0400000000000000" pitchFamily="50" charset="-128"/>
                        </a:rPr>
                        <a:t>補足説明欄（任意）</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140462">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①サービス個別でのリスクアセスメントの実施</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a:ea typeface="游ゴシック"/>
                        </a:rPr>
                        <a:t>　</a:t>
                      </a:r>
                      <a:endParaRPr lang="ja-JP" altLang="en-US" sz="850" b="0" i="0" u="none" strike="noStrike" dirty="0">
                        <a:solidFill>
                          <a:srgbClr val="000000"/>
                        </a:solidFill>
                        <a:effectLst/>
                        <a:latin typeface="游ゴシック"/>
                        <a:ea typeface="游ゴシック"/>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a:ea typeface="游ゴシック"/>
                        </a:rPr>
                        <a:t>　</a:t>
                      </a:r>
                      <a:endParaRPr lang="ja-JP" altLang="en-US" sz="850" b="0" i="0" u="none" strike="noStrike" dirty="0">
                        <a:solidFill>
                          <a:srgbClr val="000000"/>
                        </a:solidFill>
                        <a:effectLst/>
                        <a:latin typeface="游ゴシック"/>
                        <a:ea typeface="游ゴシック"/>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：それぞれのサービスにおいてリスクアセスメントを実施する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個々のサービスにおいて守るべき情報資産や機能を特定した上で、リスクアセスメントを実施する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6069">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 外部からの攻撃等を防ぐセキュリティ対策</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endParaRPr lang="ja-JP" altLang="en-US" sz="850" b="0" i="0" u="none" strike="noStrike" dirty="0">
                        <a:solidFill>
                          <a:srgbClr val="000000"/>
                        </a:solidFill>
                        <a:effectLst/>
                        <a:latin typeface="游ゴシック"/>
                        <a:ea typeface="游ゴシック"/>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a:ea typeface="游ゴシック"/>
                        </a:rPr>
                        <a:t>　</a:t>
                      </a:r>
                      <a:endParaRPr lang="ja-JP" altLang="en-US" sz="850" b="0" i="0" u="none" strike="noStrike" dirty="0">
                        <a:solidFill>
                          <a:srgbClr val="000000"/>
                        </a:solidFill>
                        <a:effectLst/>
                        <a:latin typeface="游ゴシック"/>
                        <a:ea typeface="游ゴシック"/>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3"/>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：サービスへのアクセス制御を実装、運用する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外部からサービスに関わるシステムに通信をする場合は、ファイアウォール等を実装し、適切なアクセス制御を実装する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：適切な権限設定を実施し、管理する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必要な人や役割などに限定した権限設定を行い、アカウントの一覧表を作成し、定期的に棚卸しするなどして適切に管理する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：認証機能を実装する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アクセスした人が本人であるかを確認するための認証機能を実装する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2000">
                <a:tc>
                  <a:txBody>
                    <a:bodyPr/>
                    <a:lstStyle/>
                    <a:p>
                      <a:pPr algn="l" fontAlgn="ctr"/>
                      <a:r>
                        <a:rPr lang="ja-JP" altLang="en-US" sz="850" b="1" i="0" u="sng" strike="noStrike" dirty="0">
                          <a:solidFill>
                            <a:srgbClr val="000000"/>
                          </a:solidFill>
                          <a:effectLst/>
                          <a:latin typeface="游ゴシック"/>
                          <a:ea typeface="游ゴシック"/>
                        </a:rPr>
                        <a:t>サービス②</a:t>
                      </a:r>
                      <a:r>
                        <a:rPr lang="en-US" altLang="ja-JP" sz="850" b="1" i="0" u="sng" strike="noStrike" dirty="0">
                          <a:solidFill>
                            <a:srgbClr val="000000"/>
                          </a:solidFill>
                          <a:effectLst/>
                          <a:latin typeface="游ゴシック"/>
                          <a:ea typeface="游ゴシック"/>
                        </a:rPr>
                        <a:t>-4</a:t>
                      </a:r>
                      <a:r>
                        <a:rPr lang="ja-JP" altLang="en-US" sz="850" b="1" i="0" u="sng" strike="noStrike" dirty="0">
                          <a:solidFill>
                            <a:srgbClr val="000000"/>
                          </a:solidFill>
                          <a:effectLst/>
                          <a:latin typeface="游ゴシック"/>
                          <a:ea typeface="游ゴシック"/>
                        </a:rPr>
                        <a:t>：セキュリティ監視を実施する</a:t>
                      </a:r>
                      <a:br>
                        <a:rPr lang="ja-JP" altLang="en-US" sz="850" b="0" i="0" u="none" strike="noStrike" dirty="0">
                          <a:solidFill>
                            <a:srgbClr val="000000"/>
                          </a:solidFill>
                          <a:effectLst/>
                          <a:latin typeface="游ゴシック"/>
                          <a:ea typeface="游ゴシック"/>
                        </a:rPr>
                      </a:br>
                      <a:r>
                        <a:rPr lang="en-US" altLang="ja-JP" sz="850" b="0" i="0" u="none" strike="noStrike" dirty="0">
                          <a:solidFill>
                            <a:srgbClr val="000000"/>
                          </a:solidFill>
                          <a:effectLst/>
                          <a:latin typeface="游ゴシック"/>
                          <a:ea typeface="游ゴシック"/>
                        </a:rPr>
                        <a:t>IDS</a:t>
                      </a:r>
                      <a:r>
                        <a:rPr lang="ja-JP" altLang="en-US" sz="850" b="0" i="0" u="none" strike="noStrike" dirty="0">
                          <a:solidFill>
                            <a:srgbClr val="000000"/>
                          </a:solidFill>
                          <a:effectLst/>
                          <a:latin typeface="游ゴシック"/>
                          <a:ea typeface="游ゴシック"/>
                        </a:rPr>
                        <a:t>や</a:t>
                      </a:r>
                      <a:r>
                        <a:rPr lang="en-US" altLang="ja-JP" sz="850" b="0" i="0" u="none" strike="noStrike" dirty="0">
                          <a:solidFill>
                            <a:srgbClr val="000000"/>
                          </a:solidFill>
                          <a:effectLst/>
                          <a:latin typeface="游ゴシック"/>
                          <a:ea typeface="游ゴシック"/>
                        </a:rPr>
                        <a:t>IPS</a:t>
                      </a:r>
                      <a:r>
                        <a:rPr lang="ja-JP" altLang="en-US" sz="850" b="0" i="0" u="none" strike="noStrike" dirty="0">
                          <a:solidFill>
                            <a:srgbClr val="000000"/>
                          </a:solidFill>
                          <a:effectLst/>
                          <a:latin typeface="游ゴシック"/>
                          <a:ea typeface="游ゴシック"/>
                        </a:rPr>
                        <a:t>、</a:t>
                      </a:r>
                      <a:r>
                        <a:rPr lang="en-US" altLang="ja-JP" sz="850" b="0" i="0" u="none" strike="noStrike" dirty="0">
                          <a:solidFill>
                            <a:srgbClr val="000000"/>
                          </a:solidFill>
                          <a:effectLst/>
                          <a:latin typeface="游ゴシック"/>
                          <a:ea typeface="游ゴシック"/>
                        </a:rPr>
                        <a:t>WAF</a:t>
                      </a:r>
                      <a:r>
                        <a:rPr lang="ja-JP" altLang="en-US" sz="850" b="0" i="0" u="none" strike="noStrike" dirty="0">
                          <a:solidFill>
                            <a:srgbClr val="000000"/>
                          </a:solidFill>
                          <a:effectLst/>
                          <a:latin typeface="游ゴシック"/>
                          <a:ea typeface="游ゴシック"/>
                        </a:rPr>
                        <a:t>などを設置し、外部からの不正なコマンドが含まれた通信等の</a:t>
                      </a:r>
                      <a:br>
                        <a:rPr lang="ja-JP" altLang="en-US" sz="850" b="0" i="0" u="none" strike="noStrike" dirty="0">
                          <a:solidFill>
                            <a:srgbClr val="000000"/>
                          </a:solidFill>
                          <a:effectLst/>
                          <a:latin typeface="游ゴシック"/>
                          <a:ea typeface="游ゴシック"/>
                        </a:rPr>
                      </a:br>
                      <a:r>
                        <a:rPr lang="ja-JP" altLang="en-US" sz="850" b="0" i="0" u="none" strike="noStrike" dirty="0">
                          <a:solidFill>
                            <a:srgbClr val="000000"/>
                          </a:solidFill>
                          <a:effectLst/>
                          <a:latin typeface="游ゴシック"/>
                          <a:ea typeface="游ゴシック"/>
                        </a:rPr>
                        <a:t>システムへのサイバー攻撃を監視する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56069">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③ セキュリティインシデント発生の未然防止のためのセキュリティ対策</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endParaRPr lang="ja-JP" altLang="en-US" sz="850" b="0" i="0" u="none" strike="noStrike" dirty="0">
                        <a:solidFill>
                          <a:srgbClr val="000000"/>
                        </a:solidFill>
                        <a:effectLst/>
                        <a:latin typeface="游ゴシック"/>
                        <a:ea typeface="游ゴシック"/>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8"/>
                  </a:ext>
                </a:extLst>
              </a:tr>
              <a:tr h="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サービス③</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：サービスの企画・設計・開発工程における脆弱性を排除する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セキュア設計やセキュアコーディング、サービスイン前のセキュリティテストや脆弱性診断などによってサービスの企画・設計・開発工程における脆弱性を排除する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サービス③</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：脆弱性診断や情報収集等で継続的に脆弱性を把握し、対応する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定期的な脆弱性診断の実施や、継続的な脆弱性情報の収集によって自システムの脆弱性を把握しつつ、構成情報を適切に管理し、それらの情報を元に適切にバージョンアップやセキュリティパッチの適用等の対策を実施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6000">
                <a:tc>
                  <a:txBody>
                    <a:bodyPr/>
                    <a:lstStyle/>
                    <a:p>
                      <a:pPr algn="l" fontAlgn="ctr"/>
                      <a:r>
                        <a:rPr lang="ja-JP" altLang="en-US" sz="850" b="1" i="0" u="sng" strike="noStrike" dirty="0">
                          <a:solidFill>
                            <a:srgbClr val="000000"/>
                          </a:solidFill>
                          <a:effectLst/>
                          <a:latin typeface="游ゴシック"/>
                          <a:ea typeface="游ゴシック"/>
                        </a:rPr>
                        <a:t>サービス③</a:t>
                      </a:r>
                      <a:r>
                        <a:rPr lang="en-US" altLang="ja-JP" sz="850" b="1" i="0" u="sng" strike="noStrike" dirty="0">
                          <a:solidFill>
                            <a:srgbClr val="000000"/>
                          </a:solidFill>
                          <a:effectLst/>
                          <a:latin typeface="游ゴシック"/>
                          <a:ea typeface="游ゴシック"/>
                        </a:rPr>
                        <a:t>-3</a:t>
                      </a:r>
                      <a:r>
                        <a:rPr lang="ja-JP" altLang="en-US" sz="850" b="1" i="0" u="sng" strike="noStrike" dirty="0">
                          <a:solidFill>
                            <a:srgbClr val="000000"/>
                          </a:solidFill>
                          <a:effectLst/>
                          <a:latin typeface="游ゴシック"/>
                          <a:ea typeface="游ゴシック"/>
                        </a:rPr>
                        <a:t>：運用管理端末へのセキュリティ対策を実施する</a:t>
                      </a:r>
                      <a:br>
                        <a:rPr lang="ja-JP" altLang="en-US" sz="850" b="0" i="0" u="none" strike="noStrike" dirty="0">
                          <a:solidFill>
                            <a:srgbClr val="000000"/>
                          </a:solidFill>
                          <a:effectLst/>
                          <a:latin typeface="游ゴシック"/>
                          <a:ea typeface="游ゴシック"/>
                        </a:rPr>
                      </a:br>
                      <a:r>
                        <a:rPr lang="ja-JP" altLang="en-US" sz="850" b="0" i="0" u="none" strike="noStrike" dirty="0">
                          <a:solidFill>
                            <a:srgbClr val="000000"/>
                          </a:solidFill>
                          <a:effectLst/>
                          <a:latin typeface="游ゴシック"/>
                          <a:ea typeface="游ゴシック"/>
                        </a:rPr>
                        <a:t>システムへ直接アクセスが可能な運用管理端末は、当該端末へのアクセス制御と認証の導入をした上で、ウィルス対策ソフトの導入、</a:t>
                      </a:r>
                      <a:r>
                        <a:rPr lang="en-US" altLang="ja-JP" sz="850" b="0" i="0" u="none" strike="noStrike" dirty="0">
                          <a:solidFill>
                            <a:srgbClr val="000000"/>
                          </a:solidFill>
                          <a:effectLst/>
                          <a:latin typeface="游ゴシック"/>
                          <a:ea typeface="游ゴシック"/>
                        </a:rPr>
                        <a:t>OS</a:t>
                      </a:r>
                      <a:r>
                        <a:rPr lang="ja-JP" altLang="en-US" sz="850" b="0" i="0" u="none" strike="noStrike" dirty="0">
                          <a:solidFill>
                            <a:srgbClr val="000000"/>
                          </a:solidFill>
                          <a:effectLst/>
                          <a:latin typeface="游ゴシック"/>
                          <a:ea typeface="游ゴシック"/>
                        </a:rPr>
                        <a:t>等の脆弱性への対応、物理的なアクセス制限等の対策を実施する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56069">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④インシデント発生時に備えたセキュリティ対策</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endParaRPr lang="ja-JP" altLang="en-US" sz="850" b="0" i="0" u="none" strike="noStrike" dirty="0">
                        <a:solidFill>
                          <a:srgbClr val="000000"/>
                        </a:solidFill>
                        <a:effectLst/>
                        <a:latin typeface="游ゴシック"/>
                        <a:ea typeface="游ゴシック"/>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a:ea typeface="游ゴシック"/>
                        </a:rPr>
                        <a:t>　</a:t>
                      </a:r>
                      <a:endParaRPr lang="ja-JP" altLang="en-US" sz="850" b="0" i="0" u="none" strike="noStrike" dirty="0">
                        <a:solidFill>
                          <a:srgbClr val="000000"/>
                        </a:solidFill>
                        <a:effectLst/>
                        <a:latin typeface="游ゴシック"/>
                        <a:ea typeface="游ゴシック"/>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2"/>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サービス④</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：外部との通信やデータの暗号化を実施する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外部との通信やシステムに保存されるデータは十分な強度の暗号アルゴリズムで暗号化を実施する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サービス④</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：定期的にバックアップを取得する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システムの構成情報や重要なデータは定期的にバックアップし、災害や復旧を踏まえた保管を行う</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サービス④</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：証跡確保のためのログを取得する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証跡を確保するための様々なログを取得し、適切に保管する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8" name="正方形/長方形 7"/>
          <p:cNvSpPr/>
          <p:nvPr/>
        </p:nvSpPr>
        <p:spPr>
          <a:xfrm>
            <a:off x="10179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52</a:t>
            </a:r>
            <a:endParaRPr kumimoji="1" lang="ja-JP" altLang="en-US" sz="1480" dirty="0">
              <a:solidFill>
                <a:schemeClr val="tx1"/>
              </a:solidFill>
            </a:endParaRPr>
          </a:p>
        </p:txBody>
      </p:sp>
    </p:spTree>
    <p:extLst>
      <p:ext uri="{BB962C8B-B14F-4D97-AF65-F5344CB8AC3E}">
        <p14:creationId xmlns:p14="http://schemas.microsoft.com/office/powerpoint/2010/main" val="2977169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3ECF239-40C1-4C4B-AF7D-B93F00065CBF}"/>
              </a:ext>
            </a:extLst>
          </p:cNvPr>
          <p:cNvSpPr txBox="1"/>
          <p:nvPr/>
        </p:nvSpPr>
        <p:spPr>
          <a:xfrm>
            <a:off x="183406" y="496659"/>
            <a:ext cx="11825188" cy="563231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l"/>
            <a:r>
              <a:rPr kumimoji="1" lang="en-US" altLang="ja-JP" dirty="0">
                <a:latin typeface="+mn-ea"/>
              </a:rPr>
              <a:t>10</a:t>
            </a:r>
            <a:r>
              <a:rPr kumimoji="1" lang="ja-JP" altLang="en-US" dirty="0">
                <a:latin typeface="+mn-ea"/>
              </a:rPr>
              <a:t>：</a:t>
            </a:r>
            <a:r>
              <a:rPr kumimoji="1" lang="en-US" altLang="ja-JP" dirty="0">
                <a:latin typeface="+mn-ea"/>
              </a:rPr>
              <a:t>0</a:t>
            </a:r>
            <a:r>
              <a:rPr kumimoji="1" lang="en-US" altLang="ja-JP">
                <a:latin typeface="+mn-ea"/>
              </a:rPr>
              <a:t>0</a:t>
            </a:r>
            <a:r>
              <a:rPr kumimoji="1" lang="ja-JP" altLang="en-US" dirty="0">
                <a:latin typeface="+mn-ea"/>
              </a:rPr>
              <a:t>～　</a:t>
            </a:r>
            <a:r>
              <a:rPr kumimoji="1" lang="en-US" altLang="ja-JP" dirty="0">
                <a:latin typeface="+mn-ea"/>
              </a:rPr>
              <a:t>《</a:t>
            </a:r>
            <a:r>
              <a:rPr kumimoji="1" lang="ja-JP" altLang="en-US" dirty="0">
                <a:latin typeface="+mn-ea"/>
              </a:rPr>
              <a:t>代表理事より</a:t>
            </a:r>
            <a:r>
              <a:rPr kumimoji="1" lang="en-US" altLang="ja-JP" dirty="0">
                <a:latin typeface="+mn-ea"/>
              </a:rPr>
              <a:t>》</a:t>
            </a:r>
          </a:p>
          <a:p>
            <a:r>
              <a:rPr kumimoji="1" lang="ja-JP" altLang="en-US" dirty="0">
                <a:latin typeface="+mn-ea"/>
              </a:rPr>
              <a:t>　　</a:t>
            </a:r>
            <a:r>
              <a:rPr kumimoji="1" lang="en-US" altLang="ja-JP" dirty="0">
                <a:latin typeface="+mn-ea"/>
              </a:rPr>
              <a:t>		</a:t>
            </a:r>
            <a:r>
              <a:rPr kumimoji="1" lang="ja-JP" altLang="en-US" dirty="0">
                <a:latin typeface="+mn-ea"/>
              </a:rPr>
              <a:t>・住民アンケート１－３回目のレビュー　</a:t>
            </a:r>
            <a:endParaRPr kumimoji="1" lang="en-US" altLang="ja-JP" dirty="0">
              <a:latin typeface="+mn-ea"/>
            </a:endParaRPr>
          </a:p>
          <a:p>
            <a:r>
              <a:rPr kumimoji="1" lang="ja-JP" altLang="en-US" dirty="0">
                <a:latin typeface="+mn-ea"/>
              </a:rPr>
              <a:t>　　　　　　・総務省最終検査に向けて（納品物簡単なレビュー）</a:t>
            </a:r>
            <a:endParaRPr kumimoji="1" lang="en-US" altLang="ja-JP" dirty="0">
              <a:latin typeface="+mn-ea"/>
            </a:endParaRPr>
          </a:p>
          <a:p>
            <a:r>
              <a:rPr kumimoji="1" lang="ja-JP" altLang="en-US" dirty="0">
                <a:latin typeface="+mn-ea"/>
              </a:rPr>
              <a:t>　　　　　　　</a:t>
            </a:r>
            <a:r>
              <a:rPr lang="ja-JP" altLang="en-US" dirty="0">
                <a:latin typeface="+mn-ea"/>
              </a:rPr>
              <a:t>　　　　　　</a:t>
            </a:r>
          </a:p>
          <a:p>
            <a:endParaRPr kumimoji="1" lang="en-US" altLang="ja-JP" dirty="0">
              <a:latin typeface="+mn-ea"/>
            </a:endParaRPr>
          </a:p>
          <a:p>
            <a:r>
              <a:rPr kumimoji="1" lang="ja-JP" altLang="en-US" dirty="0">
                <a:latin typeface="+mn-ea"/>
              </a:rPr>
              <a:t> 　　　　</a:t>
            </a:r>
            <a:r>
              <a:rPr kumimoji="1" lang="en-US" altLang="ja-JP" dirty="0">
                <a:latin typeface="+mn-ea"/>
              </a:rPr>
              <a:t>《</a:t>
            </a:r>
            <a:r>
              <a:rPr kumimoji="1" lang="ja-JP" altLang="en-US" dirty="0">
                <a:latin typeface="+mn-ea"/>
              </a:rPr>
              <a:t>事務局より</a:t>
            </a:r>
            <a:r>
              <a:rPr kumimoji="1" lang="en-US" altLang="ja-JP" dirty="0">
                <a:latin typeface="+mn-ea"/>
              </a:rPr>
              <a:t>》</a:t>
            </a:r>
            <a:endParaRPr lang="en-US" altLang="ja-JP" dirty="0">
              <a:latin typeface="+mn-ea"/>
            </a:endParaRPr>
          </a:p>
          <a:p>
            <a:r>
              <a:rPr lang="ja-JP" dirty="0">
                <a:latin typeface="+mn-ea"/>
              </a:rPr>
              <a:t>　　　　　</a:t>
            </a:r>
            <a:r>
              <a:rPr lang="ja-JP" altLang="en-US" dirty="0">
                <a:latin typeface="+mn-ea"/>
              </a:rPr>
              <a:t>　　</a:t>
            </a:r>
            <a:r>
              <a:rPr lang="ja-JP" dirty="0">
                <a:latin typeface="+mn-ea"/>
              </a:rPr>
              <a:t>・議事録の確認</a:t>
            </a:r>
            <a:endParaRPr lang="ja-JP" sz="2800" dirty="0"/>
          </a:p>
          <a:p>
            <a:r>
              <a:rPr lang="ja-JP" altLang="en-US" dirty="0">
                <a:ea typeface="+mn-lt"/>
                <a:cs typeface="+mn-lt"/>
              </a:rPr>
              <a:t>　　　　　　　・総務省事業、今後のスケジュール確認</a:t>
            </a:r>
            <a:endParaRPr lang="en-US" altLang="ja-JP" dirty="0">
              <a:latin typeface="+mn-ea"/>
            </a:endParaRPr>
          </a:p>
          <a:p>
            <a:r>
              <a:rPr lang="ja-JP" altLang="en-US" dirty="0">
                <a:latin typeface="+mn-ea"/>
              </a:rPr>
              <a:t>　　　　　　　・3月24日の豊能町定例会出欠協力のお願い～伝助にて１７日まで</a:t>
            </a:r>
            <a:endParaRPr lang="en-US" altLang="ja-JP" dirty="0">
              <a:latin typeface="+mn-ea"/>
            </a:endParaRPr>
          </a:p>
          <a:p>
            <a:r>
              <a:rPr lang="ja-JP" altLang="en-US" dirty="0">
                <a:latin typeface="+mn-ea"/>
              </a:rPr>
              <a:t>　　　　　　　　　　</a:t>
            </a:r>
            <a:r>
              <a:rPr lang="en-US" altLang="ja-JP" dirty="0">
                <a:ea typeface="+mn-lt"/>
                <a:cs typeface="+mn-lt"/>
                <a:hlinkClick r:id="rId2"/>
              </a:rPr>
              <a:t>https://densuke.biz/list?cd=kAFSU3ULhUDTSTqA</a:t>
            </a:r>
            <a:r>
              <a:rPr lang="ja-JP" dirty="0">
                <a:ea typeface="+mn-lt"/>
                <a:cs typeface="+mn-lt"/>
              </a:rPr>
              <a:t> </a:t>
            </a:r>
            <a:endParaRPr lang="ja-JP" altLang="en-US" dirty="0">
              <a:latin typeface="+mn-ea"/>
            </a:endParaRPr>
          </a:p>
          <a:p>
            <a:r>
              <a:rPr lang="ja-JP" altLang="en-US" dirty="0">
                <a:latin typeface="+mn-ea"/>
              </a:rPr>
              <a:t>　　　　　　　・次回より豊能町URL変更予定</a:t>
            </a:r>
          </a:p>
          <a:p>
            <a:r>
              <a:rPr lang="ja-JP" altLang="en-US" dirty="0">
                <a:latin typeface="+mn-ea"/>
              </a:rPr>
              <a:t>    </a:t>
            </a:r>
            <a:r>
              <a:rPr kumimoji="1" lang="ja-JP" altLang="en-US" dirty="0">
                <a:latin typeface="+mn-ea"/>
              </a:rPr>
              <a:t>　　　　　</a:t>
            </a:r>
            <a:endParaRPr lang="en-US" altLang="ja-JP" dirty="0">
              <a:latin typeface="+mn-ea"/>
            </a:endParaRPr>
          </a:p>
          <a:p>
            <a:r>
              <a:rPr kumimoji="1" lang="en-US" altLang="ja-JP" dirty="0">
                <a:latin typeface="+mn-ea"/>
              </a:rPr>
              <a:t>10:30</a:t>
            </a:r>
            <a:r>
              <a:rPr kumimoji="1" lang="ja-JP" altLang="en-US" dirty="0">
                <a:latin typeface="+mn-ea"/>
              </a:rPr>
              <a:t>～　 《分科会（</a:t>
            </a:r>
            <a:r>
              <a:rPr kumimoji="1" lang="en-US" altLang="ja-JP" dirty="0">
                <a:latin typeface="+mn-ea"/>
              </a:rPr>
              <a:t>3</a:t>
            </a:r>
            <a:r>
              <a:rPr kumimoji="1" lang="ja-JP" altLang="en-US" dirty="0">
                <a:latin typeface="+mn-ea"/>
              </a:rPr>
              <a:t>0分）》</a:t>
            </a:r>
            <a:endParaRPr lang="en-US" altLang="ja-JP" dirty="0">
              <a:latin typeface="+mn-ea"/>
            </a:endParaRPr>
          </a:p>
          <a:p>
            <a:r>
              <a:rPr kumimoji="1" lang="en-US" altLang="ja-JP" dirty="0">
                <a:latin typeface="+mn-ea"/>
              </a:rPr>
              <a:t>　　　　　《</a:t>
            </a:r>
            <a:r>
              <a:rPr kumimoji="1" lang="ja-JP" altLang="en-US" dirty="0">
                <a:latin typeface="+mn-ea"/>
              </a:rPr>
              <a:t>各分科会進捗報告（30分）</a:t>
            </a:r>
            <a:r>
              <a:rPr kumimoji="1" lang="en-US" altLang="ja-JP" dirty="0">
                <a:latin typeface="+mn-ea"/>
              </a:rPr>
              <a:t>》</a:t>
            </a:r>
            <a:endParaRPr lang="en-US" altLang="ja-JP" dirty="0">
              <a:latin typeface="BIZ UDゴシック"/>
              <a:ea typeface="BIZ UDゴシック"/>
            </a:endParaRPr>
          </a:p>
          <a:p>
            <a:pPr>
              <a:defRPr/>
            </a:pPr>
            <a:r>
              <a:rPr kumimoji="1" lang="ja-JP" altLang="en-US" dirty="0">
                <a:latin typeface="BIZ UDゴシック"/>
                <a:ea typeface="BIZ UDゴシック"/>
              </a:rPr>
              <a:t>　　　　　　　　　　</a:t>
            </a:r>
            <a:endParaRPr lang="en-US" altLang="ja-JP" dirty="0">
              <a:latin typeface="BIZ UDゴシック"/>
              <a:ea typeface="BIZ UDゴシック"/>
            </a:endParaRPr>
          </a:p>
          <a:p>
            <a:pPr>
              <a:defRPr/>
            </a:pPr>
            <a:r>
              <a:rPr kumimoji="1" lang="ja-JP" altLang="en-US" b="1" i="0" u="none" strike="noStrike" kern="1200" cap="none" spc="0" normalizeH="0" baseline="0" noProof="0" dirty="0">
                <a:ln>
                  <a:noFill/>
                </a:ln>
                <a:effectLst/>
                <a:uLnTx/>
                <a:uFillTx/>
                <a:latin typeface="BIZ UDゴシック"/>
                <a:ea typeface="BIZ UDゴシック"/>
                <a:cs typeface="+mn-cs"/>
              </a:rPr>
              <a:t>今後のスケジュール</a:t>
            </a:r>
            <a:endParaRPr lang="en-US" altLang="ja-JP" b="1" i="0" u="none" strike="noStrike" kern="1200" cap="none" spc="0" normalizeH="0" baseline="0" noProof="0" dirty="0">
              <a:ln>
                <a:noFill/>
              </a:ln>
              <a:effectLst/>
              <a:uLnTx/>
              <a:uFillTx/>
              <a:latin typeface="BIZ UDゴシック"/>
              <a:ea typeface="BIZ UDゴシック"/>
            </a:endParaRPr>
          </a:p>
          <a:p>
            <a:pPr>
              <a:defRPr/>
            </a:pPr>
            <a:r>
              <a:rPr lang="ja-JP" dirty="0">
                <a:latin typeface="+mn-ea"/>
              </a:rPr>
              <a:t>         </a:t>
            </a:r>
            <a:r>
              <a:rPr lang="ja-JP" altLang="en-US" dirty="0">
                <a:latin typeface="+mn-ea"/>
              </a:rPr>
              <a:t> 3/11     　　　 総務省報告書提出</a:t>
            </a:r>
            <a:endParaRPr lang="ja-JP" dirty="0">
              <a:latin typeface="+mn-ea"/>
            </a:endParaRPr>
          </a:p>
          <a:p>
            <a:pPr>
              <a:defRPr/>
            </a:pPr>
            <a:r>
              <a:rPr lang="ja-JP" altLang="en-US" dirty="0">
                <a:latin typeface="+mn-ea"/>
              </a:rPr>
              <a:t>　　　　　3/24　　　　　　OSPFプロジェクト成果発表会</a:t>
            </a:r>
          </a:p>
          <a:p>
            <a:pPr>
              <a:defRPr/>
            </a:pPr>
            <a:r>
              <a:rPr lang="ja-JP" altLang="en-US" dirty="0">
                <a:latin typeface="+mn-ea"/>
              </a:rPr>
              <a:t>　　　　　3月末～4月　　　豊能町様へ活動報告</a:t>
            </a:r>
          </a:p>
          <a:p>
            <a:pPr>
              <a:defRPr/>
            </a:pPr>
            <a:r>
              <a:rPr lang="ja-JP" altLang="en-US" sz="1100" dirty="0">
                <a:latin typeface="+mn-ea"/>
              </a:rPr>
              <a:t>   　　　　　　　</a:t>
            </a:r>
            <a:r>
              <a:rPr lang="ja-JP" altLang="en-US" dirty="0">
                <a:latin typeface="+mn-ea"/>
              </a:rPr>
              <a:t>4/15　10:00～　リビングラボセレモニー</a:t>
            </a:r>
            <a:endParaRPr lang="ja-JP" dirty="0"/>
          </a:p>
        </p:txBody>
      </p:sp>
      <p:sp>
        <p:nvSpPr>
          <p:cNvPr id="2" name="正方形/長方形 1">
            <a:extLst>
              <a:ext uri="{FF2B5EF4-FFF2-40B4-BE49-F238E27FC236}">
                <a16:creationId xmlns:a16="http://schemas.microsoft.com/office/drawing/2014/main" id="{6FB78FCA-9000-48A2-8F26-14A6F457C9C7}"/>
              </a:ext>
            </a:extLst>
          </p:cNvPr>
          <p:cNvSpPr/>
          <p:nvPr/>
        </p:nvSpPr>
        <p:spPr>
          <a:xfrm>
            <a:off x="1361852" y="0"/>
            <a:ext cx="3710866"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dirty="0">
                <a:latin typeface="+mn-ea"/>
              </a:rPr>
              <a:t>3/10</a:t>
            </a:r>
            <a:r>
              <a:rPr kumimoji="1" lang="ja-JP" altLang="en-US" sz="1800">
                <a:latin typeface="+mn-ea"/>
              </a:rPr>
              <a:t>　豊能町定例会議</a:t>
            </a:r>
            <a:r>
              <a:rPr kumimoji="1" lang="en-US" altLang="ja-JP" sz="1800" dirty="0">
                <a:latin typeface="+mn-ea"/>
              </a:rPr>
              <a:t>Agenda</a:t>
            </a:r>
            <a:endParaRPr lang="ja-JP" altLang="en-US" dirty="0"/>
          </a:p>
        </p:txBody>
      </p:sp>
      <p:sp>
        <p:nvSpPr>
          <p:cNvPr id="3" name="テキスト ボックス 2">
            <a:extLst>
              <a:ext uri="{FF2B5EF4-FFF2-40B4-BE49-F238E27FC236}">
                <a16:creationId xmlns:a16="http://schemas.microsoft.com/office/drawing/2014/main" id="{CECF3532-A4D2-46C5-A537-0A00ACB35BE8}"/>
              </a:ext>
            </a:extLst>
          </p:cNvPr>
          <p:cNvSpPr txBox="1"/>
          <p:nvPr/>
        </p:nvSpPr>
        <p:spPr>
          <a:xfrm>
            <a:off x="4724400" y="356483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a:p>
        </p:txBody>
      </p:sp>
      <p:sp>
        <p:nvSpPr>
          <p:cNvPr id="5" name="テキスト ボックス 4">
            <a:extLst>
              <a:ext uri="{FF2B5EF4-FFF2-40B4-BE49-F238E27FC236}">
                <a16:creationId xmlns:a16="http://schemas.microsoft.com/office/drawing/2014/main" id="{25F29A34-8966-487C-83F7-B5ABE53AADAC}"/>
              </a:ext>
            </a:extLst>
          </p:cNvPr>
          <p:cNvSpPr txBox="1"/>
          <p:nvPr/>
        </p:nvSpPr>
        <p:spPr>
          <a:xfrm flipV="1">
            <a:off x="4724400" y="3569731"/>
            <a:ext cx="2743200" cy="1165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dirty="0"/>
          </a:p>
        </p:txBody>
      </p:sp>
    </p:spTree>
    <p:extLst>
      <p:ext uri="{BB962C8B-B14F-4D97-AF65-F5344CB8AC3E}">
        <p14:creationId xmlns:p14="http://schemas.microsoft.com/office/powerpoint/2010/main" val="2354173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 name="正方形/長方形 4"/>
          <p:cNvSpPr/>
          <p:nvPr/>
        </p:nvSpPr>
        <p:spPr>
          <a:xfrm>
            <a:off x="1524000" y="0"/>
            <a:ext cx="9144000" cy="576000"/>
          </a:xfrm>
          <a:prstGeom prst="rect">
            <a:avLst/>
          </a:prstGeom>
          <a:solidFill>
            <a:srgbClr val="F79646"/>
          </a:solidFill>
          <a:ln w="25400" cap="flat" cmpd="sng" algn="ctr">
            <a:noFill/>
            <a:prstDash val="solid"/>
          </a:ln>
          <a:effectLst/>
        </p:spPr>
        <p:txBody>
          <a:bodyPr rtlCol="0" anchor="ctr"/>
          <a:lstStyle/>
          <a:p>
            <a:pPr defTabSz="844083">
              <a:defRPr/>
            </a:pPr>
            <a:r>
              <a:rPr lang="ja-JP" altLang="en-US" sz="2200" b="1" kern="0" dirty="0">
                <a:solidFill>
                  <a:prstClr val="white"/>
                </a:solidFill>
                <a:latin typeface="BIZ UDPゴシック" panose="020B0400000000000000" pitchFamily="50" charset="-128"/>
                <a:ea typeface="BIZ UDPゴシック" panose="020B0400000000000000" pitchFamily="50" charset="-128"/>
              </a:rPr>
              <a:t>スマートシティセキュリティガイドライン導入チェックシート</a:t>
            </a:r>
          </a:p>
        </p:txBody>
      </p:sp>
      <p:sp>
        <p:nvSpPr>
          <p:cNvPr id="1774" name="正方形/長方形 5"/>
          <p:cNvSpPr/>
          <p:nvPr/>
        </p:nvSpPr>
        <p:spPr>
          <a:xfrm>
            <a:off x="8976320" y="116633"/>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r>
              <a:rPr kumimoji="1" lang="ja-JP" altLang="en-US" dirty="0">
                <a:solidFill>
                  <a:srgbClr val="000000"/>
                </a:solidFill>
                <a:latin typeface="Arial"/>
                <a:ea typeface="ＭＳ Ｐゴシック"/>
              </a:rPr>
              <a:t>総務省</a:t>
            </a:r>
          </a:p>
        </p:txBody>
      </p:sp>
      <p:sp>
        <p:nvSpPr>
          <p:cNvPr id="1776" name="Rectangle 66"/>
          <p:cNvSpPr>
            <a:spLocks noChangeArrowheads="1"/>
          </p:cNvSpPr>
          <p:nvPr/>
        </p:nvSpPr>
        <p:spPr>
          <a:xfrm>
            <a:off x="1703513" y="891388"/>
            <a:ext cx="8784976" cy="584998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Bef>
                <a:spcPct val="0"/>
              </a:spcBef>
              <a:spcAft>
                <a:spcPct val="0"/>
              </a:spcAft>
              <a:buNone/>
              <a:defRPr/>
            </a:pPr>
            <a:endParaRPr lang="ja-JP" altLang="en-US" sz="1800">
              <a:solidFill>
                <a:srgbClr val="0070C0"/>
              </a:solidFill>
            </a:endParaRPr>
          </a:p>
        </p:txBody>
      </p:sp>
      <p:sp>
        <p:nvSpPr>
          <p:cNvPr id="1777" name="Text Box 4"/>
          <p:cNvSpPr txBox="1">
            <a:spLocks noChangeArrowheads="1"/>
          </p:cNvSpPr>
          <p:nvPr/>
        </p:nvSpPr>
        <p:spPr>
          <a:xfrm>
            <a:off x="1559497" y="552834"/>
            <a:ext cx="7398461" cy="338554"/>
          </a:xfrm>
          <a:prstGeom prst="rect">
            <a:avLst/>
          </a:prstGeom>
          <a:noFill/>
          <a:ln w="9525">
            <a:noFill/>
            <a:miter lim="800000"/>
            <a:headEnd/>
            <a:tailEnd/>
          </a:ln>
          <a:effectLst/>
        </p:spPr>
        <p:txBody>
          <a:bodyPr wrap="square">
            <a:spAutoFit/>
          </a:bodyPr>
          <a:lstStyle/>
          <a:p>
            <a:pPr marL="342900" indent="-342900" defTabSz="914400" fontAlgn="base">
              <a:spcBef>
                <a:spcPct val="5000"/>
              </a:spcBef>
              <a:spcAft>
                <a:spcPct val="0"/>
              </a:spcAft>
              <a:buFont typeface="Wingdings" panose="05000000000000000000" pitchFamily="2" charset="2"/>
              <a:buChar char="n"/>
              <a:defRPr/>
            </a:pPr>
            <a:r>
              <a:rPr kumimoji="1" lang="ja-JP" altLang="en-US" sz="1600" dirty="0">
                <a:solidFill>
                  <a:srgbClr val="000000"/>
                </a:solidFill>
                <a:latin typeface="Tahoma" pitchFamily="34" charset="0"/>
                <a:ea typeface="ＭＳ Ｐゴシック" panose="020B0600070205080204" pitchFamily="50" charset="-128"/>
              </a:rPr>
              <a:t>カテゴリ</a:t>
            </a:r>
            <a:r>
              <a:rPr kumimoji="1" lang="en-US" altLang="ja-JP" sz="1600" dirty="0">
                <a:solidFill>
                  <a:srgbClr val="000000"/>
                </a:solidFill>
                <a:latin typeface="Tahoma" pitchFamily="34" charset="0"/>
                <a:ea typeface="ＭＳ Ｐゴシック" panose="020B0600070205080204" pitchFamily="50" charset="-128"/>
              </a:rPr>
              <a:t>3</a:t>
            </a:r>
            <a:r>
              <a:rPr kumimoji="1" lang="ja-JP" altLang="en-US" sz="1600" dirty="0">
                <a:solidFill>
                  <a:srgbClr val="000000"/>
                </a:solidFill>
                <a:latin typeface="Tahoma" pitchFamily="34" charset="0"/>
                <a:ea typeface="ＭＳ Ｐゴシック" panose="020B0600070205080204" pitchFamily="50" charset="-128"/>
              </a:rPr>
              <a:t>　都市</a:t>
            </a:r>
            <a:r>
              <a:rPr kumimoji="1" lang="en-US" altLang="ja-JP" sz="1600" dirty="0">
                <a:solidFill>
                  <a:srgbClr val="000000"/>
                </a:solidFill>
                <a:latin typeface="Tahoma" pitchFamily="34" charset="0"/>
                <a:ea typeface="ＭＳ Ｐゴシック" panose="020B0600070205080204" pitchFamily="50" charset="-128"/>
              </a:rPr>
              <a:t>OS</a:t>
            </a:r>
            <a:r>
              <a:rPr kumimoji="1" lang="ja-JP" altLang="en-US" sz="1600" dirty="0">
                <a:solidFill>
                  <a:srgbClr val="000000"/>
                </a:solidFill>
                <a:latin typeface="Tahoma" pitchFamily="34" charset="0"/>
                <a:ea typeface="ＭＳ Ｐゴシック" panose="020B0600070205080204" pitchFamily="50" charset="-128"/>
              </a:rPr>
              <a:t>（</a:t>
            </a:r>
            <a:r>
              <a:rPr kumimoji="1" lang="en-US" altLang="ja-JP" sz="1600" dirty="0">
                <a:solidFill>
                  <a:srgbClr val="000000"/>
                </a:solidFill>
                <a:latin typeface="Tahoma" pitchFamily="34" charset="0"/>
                <a:ea typeface="ＭＳ Ｐゴシック" panose="020B0600070205080204" pitchFamily="50" charset="-128"/>
              </a:rPr>
              <a:t>OZ1/NEC</a:t>
            </a:r>
            <a:r>
              <a:rPr kumimoji="1" lang="ja-JP" altLang="en-US" sz="1600" dirty="0">
                <a:solidFill>
                  <a:srgbClr val="000000"/>
                </a:solidFill>
                <a:latin typeface="Tahoma" pitchFamily="34" charset="0"/>
                <a:ea typeface="ＭＳ Ｐゴシック" panose="020B0600070205080204" pitchFamily="50" charset="-128"/>
              </a:rPr>
              <a:t>ネッツエスアイ）</a:t>
            </a:r>
          </a:p>
        </p:txBody>
      </p:sp>
      <p:graphicFrame>
        <p:nvGraphicFramePr>
          <p:cNvPr id="1778" name="表 5"/>
          <p:cNvGraphicFramePr>
            <a:graphicFrameLocks noGrp="1"/>
          </p:cNvGraphicFramePr>
          <p:nvPr/>
        </p:nvGraphicFramePr>
        <p:xfrm>
          <a:off x="1775520" y="931084"/>
          <a:ext cx="8496702" cy="5801620"/>
        </p:xfrm>
        <a:graphic>
          <a:graphicData uri="http://schemas.openxmlformats.org/drawingml/2006/table">
            <a:tbl>
              <a:tblPr/>
              <a:tblGrid>
                <a:gridCol w="4824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2592702">
                  <a:extLst>
                    <a:ext uri="{9D8B030D-6E8A-4147-A177-3AD203B41FA5}">
                      <a16:colId xmlns:a16="http://schemas.microsoft.com/office/drawing/2014/main" val="20002"/>
                    </a:ext>
                  </a:extLst>
                </a:gridCol>
              </a:tblGrid>
              <a:tr h="131707">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項目</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チェック欄</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850" b="0" i="0" u="none" strike="noStrike">
                          <a:solidFill>
                            <a:srgbClr val="000000"/>
                          </a:solidFill>
                          <a:effectLst/>
                          <a:latin typeface="游ゴシック" panose="020B0400000000000000" pitchFamily="50" charset="-128"/>
                          <a:ea typeface="游ゴシック" panose="020B0400000000000000" pitchFamily="50" charset="-128"/>
                        </a:rPr>
                        <a:t>補足説明欄（任意）</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131707">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① セキュリティに関するポリシーの策定</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a:ea typeface="游ゴシック"/>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a:ea typeface="游ゴシック"/>
                        </a:rPr>
                        <a:t>　</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391380">
                <a:tc>
                  <a:txBody>
                    <a:bodyPr/>
                    <a:lstStyle/>
                    <a:p>
                      <a:pPr algn="l" fontAlgn="ctr"/>
                      <a:r>
                        <a:rPr lang="ja-JP" altLang="en-US" sz="850" b="1" i="0" u="sng" strike="noStrike" dirty="0">
                          <a:solidFill>
                            <a:srgbClr val="000000"/>
                          </a:solidFill>
                          <a:effectLst/>
                          <a:latin typeface="游ゴシック"/>
                          <a:ea typeface="游ゴシック"/>
                        </a:rPr>
                        <a:t>都市</a:t>
                      </a:r>
                      <a:r>
                        <a:rPr lang="en-US" altLang="ja-JP" sz="850" b="1" i="0" u="sng" strike="noStrike" dirty="0">
                          <a:solidFill>
                            <a:srgbClr val="000000"/>
                          </a:solidFill>
                          <a:effectLst/>
                          <a:latin typeface="游ゴシック"/>
                          <a:ea typeface="游ゴシック"/>
                        </a:rPr>
                        <a:t>OS①-1</a:t>
                      </a:r>
                      <a:r>
                        <a:rPr lang="ja-JP" altLang="en-US" sz="850" b="1" i="0" u="sng" strike="noStrike" dirty="0">
                          <a:solidFill>
                            <a:srgbClr val="000000"/>
                          </a:solidFill>
                          <a:effectLst/>
                          <a:latin typeface="游ゴシック"/>
                          <a:ea typeface="游ゴシック"/>
                        </a:rPr>
                        <a:t>：都市</a:t>
                      </a:r>
                      <a:r>
                        <a:rPr lang="en-US" altLang="ja-JP" sz="850" b="1" i="0" u="sng" strike="noStrike" dirty="0">
                          <a:solidFill>
                            <a:srgbClr val="000000"/>
                          </a:solidFill>
                          <a:effectLst/>
                          <a:latin typeface="游ゴシック"/>
                          <a:ea typeface="游ゴシック"/>
                        </a:rPr>
                        <a:t>OS</a:t>
                      </a:r>
                      <a:r>
                        <a:rPr lang="ja-JP" altLang="en-US" sz="850" b="1" i="0" u="sng" strike="noStrike" dirty="0">
                          <a:solidFill>
                            <a:srgbClr val="000000"/>
                          </a:solidFill>
                          <a:effectLst/>
                          <a:latin typeface="游ゴシック"/>
                          <a:ea typeface="游ゴシック"/>
                        </a:rPr>
                        <a:t>へのアクセス制御を実装、運用する</a:t>
                      </a:r>
                      <a:br>
                        <a:rPr lang="ja-JP" altLang="en-US" sz="850" b="0" i="0" u="none" strike="noStrike" dirty="0">
                          <a:solidFill>
                            <a:srgbClr val="000000"/>
                          </a:solidFill>
                          <a:effectLst/>
                          <a:latin typeface="游ゴシック"/>
                          <a:ea typeface="游ゴシック"/>
                        </a:rPr>
                      </a:br>
                      <a:r>
                        <a:rPr lang="ja-JP" altLang="en-US" sz="850" b="0" i="0" u="none" strike="noStrike" dirty="0">
                          <a:solidFill>
                            <a:srgbClr val="000000"/>
                          </a:solidFill>
                          <a:effectLst/>
                          <a:latin typeface="游ゴシック"/>
                          <a:ea typeface="游ゴシック"/>
                        </a:rPr>
                        <a:t>外部から都市</a:t>
                      </a:r>
                      <a:r>
                        <a:rPr lang="en-US" altLang="ja-JP" sz="850" b="0" i="0" u="none" strike="noStrike" dirty="0">
                          <a:solidFill>
                            <a:srgbClr val="000000"/>
                          </a:solidFill>
                          <a:effectLst/>
                          <a:latin typeface="游ゴシック"/>
                          <a:ea typeface="游ゴシック"/>
                        </a:rPr>
                        <a:t>OS</a:t>
                      </a:r>
                      <a:r>
                        <a:rPr lang="ja-JP" altLang="en-US" sz="850" b="0" i="0" u="none" strike="noStrike" dirty="0">
                          <a:solidFill>
                            <a:srgbClr val="000000"/>
                          </a:solidFill>
                          <a:effectLst/>
                          <a:latin typeface="游ゴシック"/>
                          <a:ea typeface="游ゴシック"/>
                        </a:rPr>
                        <a:t>に関わるシステムに通信をする場合は、ファイアウォール等を実装し、適切なアクセス制御を実装する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ja-JP" dirty="0"/>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OZ1/NEC</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ネッツエスアイにて協議会へ報告書を提出します。</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138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OS①-2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：適切な権限設定を実施し、管理する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必要な人や役割などに限定した権限設定を行い、アカウントの一覧表を作成し、定期的に棚卸しするなどして適切に管理する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0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OS①-3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：認証機能を実装する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アクセスした人が本人であるかを確認するための認証機能を実装する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0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OS①-4</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：セキュリティ監視を実施する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IDS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や</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IPS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を設置し、不正なコマンドが含まれた通信等のシステムへのサイバー攻撃を監視する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1707">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② セキュリティに関するポリシーの策定</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a:ea typeface="游ゴシック"/>
                        </a:rPr>
                        <a:t>　</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a:ea typeface="游ゴシック"/>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6"/>
                  </a:ext>
                </a:extLst>
              </a:tr>
              <a:tr h="35561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OS②-1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の企画・設計・開発工程における脆弱性を排除する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OS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を構成するシステムの企画・設計・開発等の各段階においてセキュリティを検討・実施する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74147">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OS②-2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：脆弱性診断や情報収集等で継続的に脆弱性を把握し、対応する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定期的な脆弱性診断の実施や、継続的な脆弱性情報の収集によって自システムの脆弱性を把握しつつ、構成情報を適切に管理し、それらの情報を元に適切にバージョンアップやセキュリティパッチの適用等の対策を実施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74147">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OS②-3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：運用管理端末へのセキュリティ対策を実施する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システムへ直接アクセスが可能な運用管理端末は、当該端末へのアクセス制御と認証の導入をした上で、ウィルス対策ソフトの導入、</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OS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等の脆弱性への対応、物理的なアクセス制限等の対策を実施する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1707">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③ インシデント発生時に備えたセキュリティ対策</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a:ea typeface="游ゴシック"/>
                        </a:rPr>
                        <a:t>　</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a:ea typeface="游ゴシック"/>
                        </a:rPr>
                        <a:t>　</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0"/>
                  </a:ext>
                </a:extLst>
              </a:tr>
              <a:tr h="324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OS③-1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：外部との通信やデータの暗号化を実施する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外部との通信やシステムに保存されるデータは十分な強度の暗号アルゴリズムで暗号化を実施する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24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OS③-2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：定期的にバックアップを取得する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システムの構成情報や重要なデータは定期的にバックアップし、災害や復旧を踏まえた保管を行う</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24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OS③-3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：証跡確保のためのログを取得する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証跡を確保するための様々なログを取得し、適切に保管する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31707">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④ 推進主体からの要求に応じた適切なクラウドサービスの利用</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4"/>
                  </a:ext>
                </a:extLst>
              </a:tr>
              <a:tr h="355610">
                <a:tc>
                  <a:txBody>
                    <a:bodyPr/>
                    <a:lstStyle/>
                    <a:p>
                      <a:pPr algn="l" fontAlgn="ctr"/>
                      <a:r>
                        <a:rPr lang="ja-JP" altLang="en-US" sz="850" b="1" i="0" u="sng" strike="noStrike">
                          <a:solidFill>
                            <a:srgbClr val="000000"/>
                          </a:solidFill>
                          <a:effectLst/>
                          <a:latin typeface="游ゴシック"/>
                          <a:ea typeface="游ゴシック"/>
                        </a:rPr>
                        <a:t>都市</a:t>
                      </a:r>
                      <a:r>
                        <a:rPr lang="en-US" altLang="ja-JP" sz="850" b="1" i="0" u="sng" strike="noStrike">
                          <a:solidFill>
                            <a:srgbClr val="000000"/>
                          </a:solidFill>
                          <a:effectLst/>
                          <a:latin typeface="游ゴシック"/>
                          <a:ea typeface="游ゴシック"/>
                        </a:rPr>
                        <a:t>OS④-1</a:t>
                      </a:r>
                      <a:r>
                        <a:rPr lang="ja-JP" altLang="en-US" sz="850" b="1" i="0" u="sng" strike="noStrike">
                          <a:solidFill>
                            <a:srgbClr val="000000"/>
                          </a:solidFill>
                          <a:effectLst/>
                          <a:latin typeface="游ゴシック"/>
                          <a:ea typeface="游ゴシック"/>
                        </a:rPr>
                        <a:t>：クラウドサービスの利用者と提供事業者間の責任分界点を把握する</a:t>
                      </a:r>
                      <a:br>
                        <a:rPr lang="ja-JP" altLang="en-US" sz="850" b="0" i="0" u="none" strike="noStrike">
                          <a:solidFill>
                            <a:srgbClr val="000000"/>
                          </a:solidFill>
                          <a:effectLst/>
                          <a:latin typeface="游ゴシック"/>
                          <a:ea typeface="游ゴシック"/>
                        </a:rPr>
                      </a:br>
                      <a:r>
                        <a:rPr lang="ja-JP" altLang="en-US" sz="850" b="0" i="0" u="none" strike="noStrike">
                          <a:solidFill>
                            <a:srgbClr val="000000"/>
                          </a:solidFill>
                          <a:effectLst/>
                          <a:latin typeface="游ゴシック"/>
                          <a:ea typeface="游ゴシック"/>
                        </a:rPr>
                        <a:t>クラウド基盤として</a:t>
                      </a:r>
                      <a:r>
                        <a:rPr lang="en-US" altLang="ja-JP" sz="850" b="0" i="0" u="none" strike="noStrike">
                          <a:solidFill>
                            <a:srgbClr val="000000"/>
                          </a:solidFill>
                          <a:effectLst/>
                          <a:latin typeface="游ゴシック"/>
                          <a:ea typeface="游ゴシック"/>
                        </a:rPr>
                        <a:t>IaaS/PaaS</a:t>
                      </a:r>
                      <a:r>
                        <a:rPr lang="ja-JP" altLang="en-US" sz="850" b="0" i="0" u="none" strike="noStrike">
                          <a:solidFill>
                            <a:srgbClr val="000000"/>
                          </a:solidFill>
                          <a:effectLst/>
                          <a:latin typeface="游ゴシック"/>
                          <a:ea typeface="游ゴシック"/>
                        </a:rPr>
                        <a:t>を利用する場合、責任分界点について正確に把握し、それに応じたセキュリティ対策を実施する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474147">
                <a:tc>
                  <a:txBody>
                    <a:bodyPr/>
                    <a:lstStyle/>
                    <a:p>
                      <a:pPr algn="l" fontAlgn="ctr"/>
                      <a:r>
                        <a:rPr lang="ja-JP" altLang="en-US" sz="850" b="1" i="0" u="sng" strike="noStrike">
                          <a:solidFill>
                            <a:srgbClr val="000000"/>
                          </a:solidFill>
                          <a:effectLst/>
                          <a:latin typeface="游ゴシック"/>
                          <a:ea typeface="游ゴシック"/>
                        </a:rPr>
                        <a:t>都市</a:t>
                      </a:r>
                      <a:r>
                        <a:rPr lang="en-US" altLang="ja-JP" sz="850" b="1" i="0" u="sng" strike="noStrike">
                          <a:solidFill>
                            <a:srgbClr val="000000"/>
                          </a:solidFill>
                          <a:effectLst/>
                          <a:latin typeface="游ゴシック"/>
                          <a:ea typeface="游ゴシック"/>
                        </a:rPr>
                        <a:t>OS④-2</a:t>
                      </a:r>
                      <a:r>
                        <a:rPr lang="ja-JP" altLang="en-US" sz="850" b="1" i="0" u="sng" strike="noStrike">
                          <a:solidFill>
                            <a:srgbClr val="000000"/>
                          </a:solidFill>
                          <a:effectLst/>
                          <a:latin typeface="游ゴシック"/>
                          <a:ea typeface="游ゴシック"/>
                        </a:rPr>
                        <a:t>：データロケーションに関する推進主体からの要求事項に対応する</a:t>
                      </a:r>
                      <a:br>
                        <a:rPr lang="ja-JP" altLang="en-US" sz="850" b="0" i="0" u="none" strike="noStrike">
                          <a:solidFill>
                            <a:srgbClr val="000000"/>
                          </a:solidFill>
                          <a:effectLst/>
                          <a:latin typeface="游ゴシック"/>
                          <a:ea typeface="游ゴシック"/>
                        </a:rPr>
                      </a:br>
                      <a:r>
                        <a:rPr lang="ja-JP" altLang="en-US" sz="850" b="0" i="0" u="none" strike="noStrike">
                          <a:solidFill>
                            <a:srgbClr val="000000"/>
                          </a:solidFill>
                          <a:effectLst/>
                          <a:latin typeface="游ゴシック"/>
                          <a:ea typeface="游ゴシック"/>
                        </a:rPr>
                        <a:t>クラウド基盤を利用する場合、都市</a:t>
                      </a:r>
                      <a:r>
                        <a:rPr lang="en-US" altLang="ja-JP" sz="850" b="0" i="0" u="none" strike="noStrike">
                          <a:solidFill>
                            <a:srgbClr val="000000"/>
                          </a:solidFill>
                          <a:effectLst/>
                          <a:latin typeface="游ゴシック"/>
                          <a:ea typeface="游ゴシック"/>
                        </a:rPr>
                        <a:t>OS</a:t>
                      </a:r>
                      <a:r>
                        <a:rPr lang="ja-JP" altLang="en-US" sz="850" b="0" i="0" u="none" strike="noStrike">
                          <a:solidFill>
                            <a:srgbClr val="000000"/>
                          </a:solidFill>
                          <a:effectLst/>
                          <a:latin typeface="游ゴシック"/>
                          <a:ea typeface="游ゴシック"/>
                        </a:rPr>
                        <a:t>上で取り扱うデータの種類や適用される法令を理解した上で、クラウドの設置場所（リージョン）に関する推進主体からの要求事項に対応できているかを確認し利用する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355610">
                <a:tc>
                  <a:txBody>
                    <a:bodyPr/>
                    <a:lstStyle/>
                    <a:p>
                      <a:pPr algn="l" fontAlgn="ctr"/>
                      <a:r>
                        <a:rPr lang="ja-JP" altLang="en-US" sz="850" b="1" i="0" u="sng" strike="noStrike">
                          <a:solidFill>
                            <a:srgbClr val="000000"/>
                          </a:solidFill>
                          <a:effectLst/>
                          <a:latin typeface="游ゴシック"/>
                          <a:ea typeface="游ゴシック"/>
                        </a:rPr>
                        <a:t>都市</a:t>
                      </a:r>
                      <a:r>
                        <a:rPr lang="en-US" altLang="ja-JP" sz="850" b="1" i="0" u="sng" strike="noStrike">
                          <a:solidFill>
                            <a:srgbClr val="000000"/>
                          </a:solidFill>
                          <a:effectLst/>
                          <a:latin typeface="游ゴシック"/>
                          <a:ea typeface="游ゴシック"/>
                        </a:rPr>
                        <a:t>OS④-3</a:t>
                      </a:r>
                      <a:r>
                        <a:rPr lang="ja-JP" altLang="en-US" sz="850" b="1" i="0" u="sng" strike="noStrike">
                          <a:solidFill>
                            <a:srgbClr val="000000"/>
                          </a:solidFill>
                          <a:effectLst/>
                          <a:latin typeface="游ゴシック"/>
                          <a:ea typeface="游ゴシック"/>
                        </a:rPr>
                        <a:t>：複数リージョン選択等により、可用性を担保する</a:t>
                      </a:r>
                      <a:br>
                        <a:rPr lang="ja-JP" altLang="en-US" sz="850" b="0" i="0" u="none" strike="noStrike">
                          <a:solidFill>
                            <a:srgbClr val="000000"/>
                          </a:solidFill>
                          <a:effectLst/>
                          <a:latin typeface="游ゴシック"/>
                          <a:ea typeface="游ゴシック"/>
                        </a:rPr>
                      </a:br>
                      <a:r>
                        <a:rPr lang="ja-JP" altLang="en-US" sz="850" b="0" i="0" u="none" strike="noStrike">
                          <a:solidFill>
                            <a:srgbClr val="000000"/>
                          </a:solidFill>
                          <a:effectLst/>
                          <a:latin typeface="游ゴシック"/>
                          <a:ea typeface="游ゴシック"/>
                        </a:rPr>
                        <a:t>クラウド基盤を利用する場合、障害や復旧の観点から複数リージョンの選択を検討する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8" name="正方形/長方形 7"/>
          <p:cNvSpPr/>
          <p:nvPr/>
        </p:nvSpPr>
        <p:spPr>
          <a:xfrm>
            <a:off x="10179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53</a:t>
            </a:r>
            <a:endParaRPr kumimoji="1" lang="ja-JP" altLang="en-US" sz="1480" dirty="0">
              <a:solidFill>
                <a:schemeClr val="tx1"/>
              </a:solidFill>
            </a:endParaRPr>
          </a:p>
        </p:txBody>
      </p:sp>
    </p:spTree>
    <p:extLst>
      <p:ext uri="{BB962C8B-B14F-4D97-AF65-F5344CB8AC3E}">
        <p14:creationId xmlns:p14="http://schemas.microsoft.com/office/powerpoint/2010/main" val="433735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0" name="正方形/長方形 4"/>
          <p:cNvSpPr/>
          <p:nvPr/>
        </p:nvSpPr>
        <p:spPr>
          <a:xfrm>
            <a:off x="1524000" y="0"/>
            <a:ext cx="9144000" cy="576000"/>
          </a:xfrm>
          <a:prstGeom prst="rect">
            <a:avLst/>
          </a:prstGeom>
          <a:solidFill>
            <a:srgbClr val="F79646"/>
          </a:solidFill>
          <a:ln w="25400" cap="flat" cmpd="sng" algn="ctr">
            <a:noFill/>
            <a:prstDash val="solid"/>
          </a:ln>
          <a:effectLst/>
        </p:spPr>
        <p:txBody>
          <a:bodyPr rtlCol="0" anchor="ctr"/>
          <a:lstStyle/>
          <a:p>
            <a:pPr defTabSz="844083">
              <a:defRPr/>
            </a:pPr>
            <a:r>
              <a:rPr lang="ja-JP" altLang="en-US" sz="2200" b="1" kern="0" dirty="0">
                <a:solidFill>
                  <a:prstClr val="white"/>
                </a:solidFill>
                <a:latin typeface="BIZ UDPゴシック" panose="020B0400000000000000" pitchFamily="50" charset="-128"/>
                <a:ea typeface="BIZ UDPゴシック" panose="020B0400000000000000" pitchFamily="50" charset="-128"/>
              </a:rPr>
              <a:t>スマートシティセキュリティガイドライン導入チェックシート</a:t>
            </a:r>
          </a:p>
        </p:txBody>
      </p:sp>
      <p:sp>
        <p:nvSpPr>
          <p:cNvPr id="1781" name="正方形/長方形 5"/>
          <p:cNvSpPr/>
          <p:nvPr/>
        </p:nvSpPr>
        <p:spPr>
          <a:xfrm>
            <a:off x="8976320" y="116633"/>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r>
              <a:rPr kumimoji="1" lang="ja-JP" altLang="en-US" dirty="0">
                <a:solidFill>
                  <a:srgbClr val="000000"/>
                </a:solidFill>
                <a:latin typeface="Arial"/>
                <a:ea typeface="ＭＳ Ｐゴシック"/>
              </a:rPr>
              <a:t>総務省</a:t>
            </a:r>
          </a:p>
        </p:txBody>
      </p:sp>
      <p:sp>
        <p:nvSpPr>
          <p:cNvPr id="1783" name="Rectangle 66"/>
          <p:cNvSpPr>
            <a:spLocks noChangeArrowheads="1"/>
          </p:cNvSpPr>
          <p:nvPr/>
        </p:nvSpPr>
        <p:spPr>
          <a:xfrm>
            <a:off x="1703513" y="891388"/>
            <a:ext cx="8784976" cy="584998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Bef>
                <a:spcPct val="0"/>
              </a:spcBef>
              <a:spcAft>
                <a:spcPct val="0"/>
              </a:spcAft>
              <a:buNone/>
              <a:defRPr/>
            </a:pPr>
            <a:endParaRPr lang="ja-JP" altLang="en-US" sz="1800">
              <a:solidFill>
                <a:srgbClr val="0070C0"/>
              </a:solidFill>
            </a:endParaRPr>
          </a:p>
        </p:txBody>
      </p:sp>
      <p:sp>
        <p:nvSpPr>
          <p:cNvPr id="1784" name="Text Box 4"/>
          <p:cNvSpPr txBox="1">
            <a:spLocks noChangeArrowheads="1"/>
          </p:cNvSpPr>
          <p:nvPr/>
        </p:nvSpPr>
        <p:spPr>
          <a:xfrm>
            <a:off x="1559497" y="552834"/>
            <a:ext cx="7398461" cy="338554"/>
          </a:xfrm>
          <a:prstGeom prst="rect">
            <a:avLst/>
          </a:prstGeom>
          <a:noFill/>
          <a:ln w="9525">
            <a:noFill/>
            <a:miter lim="800000"/>
            <a:headEnd/>
            <a:tailEnd/>
          </a:ln>
          <a:effectLst/>
        </p:spPr>
        <p:txBody>
          <a:bodyPr wrap="square">
            <a:spAutoFit/>
          </a:bodyPr>
          <a:lstStyle/>
          <a:p>
            <a:pPr marL="342900" indent="-342900" defTabSz="914400" fontAlgn="base">
              <a:spcBef>
                <a:spcPct val="5000"/>
              </a:spcBef>
              <a:spcAft>
                <a:spcPct val="0"/>
              </a:spcAft>
              <a:buFont typeface="Wingdings" panose="05000000000000000000" pitchFamily="2" charset="2"/>
              <a:buChar char="n"/>
              <a:defRPr/>
            </a:pPr>
            <a:r>
              <a:rPr kumimoji="1" lang="ja-JP" altLang="en-US" sz="1600" dirty="0">
                <a:solidFill>
                  <a:srgbClr val="000000"/>
                </a:solidFill>
                <a:latin typeface="Tahoma" pitchFamily="34" charset="0"/>
                <a:ea typeface="ＭＳ Ｐゴシック" panose="020B0600070205080204" pitchFamily="50" charset="-128"/>
              </a:rPr>
              <a:t>カテゴリ</a:t>
            </a:r>
            <a:r>
              <a:rPr kumimoji="1" lang="en-US" altLang="ja-JP" sz="1600" dirty="0">
                <a:solidFill>
                  <a:srgbClr val="000000"/>
                </a:solidFill>
                <a:latin typeface="Tahoma" pitchFamily="34" charset="0"/>
                <a:ea typeface="ＭＳ Ｐゴシック" panose="020B0600070205080204" pitchFamily="50" charset="-128"/>
              </a:rPr>
              <a:t>4</a:t>
            </a:r>
            <a:r>
              <a:rPr kumimoji="1" lang="ja-JP" altLang="en-US" sz="1600" dirty="0">
                <a:solidFill>
                  <a:srgbClr val="000000"/>
                </a:solidFill>
                <a:latin typeface="Tahoma" pitchFamily="34" charset="0"/>
                <a:ea typeface="ＭＳ Ｐゴシック" panose="020B0600070205080204" pitchFamily="50" charset="-128"/>
              </a:rPr>
              <a:t>　アセット（</a:t>
            </a:r>
            <a:r>
              <a:rPr kumimoji="1" lang="en-US" altLang="ja-JP" sz="1600" dirty="0">
                <a:solidFill>
                  <a:srgbClr val="000000"/>
                </a:solidFill>
                <a:latin typeface="Tahoma" pitchFamily="34" charset="0"/>
                <a:ea typeface="ＭＳ Ｐゴシック" panose="020B0600070205080204" pitchFamily="50" charset="-128"/>
              </a:rPr>
              <a:t>NEC</a:t>
            </a:r>
            <a:r>
              <a:rPr kumimoji="1" lang="ja-JP" altLang="en-US" sz="1600" dirty="0">
                <a:solidFill>
                  <a:srgbClr val="000000"/>
                </a:solidFill>
                <a:latin typeface="Tahoma" pitchFamily="34" charset="0"/>
                <a:ea typeface="ＭＳ Ｐゴシック" panose="020B0600070205080204" pitchFamily="50" charset="-128"/>
              </a:rPr>
              <a:t>ネッツエスアイ</a:t>
            </a:r>
            <a:r>
              <a:rPr kumimoji="1" lang="en-US" altLang="ja-JP" sz="1600" dirty="0">
                <a:solidFill>
                  <a:srgbClr val="000000"/>
                </a:solidFill>
                <a:latin typeface="Tahoma" pitchFamily="34" charset="0"/>
                <a:ea typeface="ＭＳ Ｐゴシック" panose="020B0600070205080204" pitchFamily="50" charset="-128"/>
              </a:rPr>
              <a:t>/</a:t>
            </a:r>
            <a:r>
              <a:rPr kumimoji="1" lang="en-US" altLang="ja-JP" sz="1600" dirty="0" err="1">
                <a:solidFill>
                  <a:srgbClr val="000000"/>
                </a:solidFill>
                <a:latin typeface="Tahoma" pitchFamily="34" charset="0"/>
                <a:ea typeface="ＭＳ Ｐゴシック" panose="020B0600070205080204" pitchFamily="50" charset="-128"/>
              </a:rPr>
              <a:t>Bitkey</a:t>
            </a:r>
            <a:r>
              <a:rPr kumimoji="1" lang="en-US" altLang="ja-JP" sz="1600" dirty="0">
                <a:solidFill>
                  <a:srgbClr val="000000"/>
                </a:solidFill>
                <a:latin typeface="Tahoma" pitchFamily="34" charset="0"/>
                <a:ea typeface="ＭＳ Ｐゴシック" panose="020B0600070205080204" pitchFamily="50" charset="-128"/>
              </a:rPr>
              <a:t>/OZ1</a:t>
            </a:r>
            <a:r>
              <a:rPr kumimoji="1" lang="ja-JP" altLang="en-US" sz="1600" dirty="0">
                <a:solidFill>
                  <a:srgbClr val="000000"/>
                </a:solidFill>
                <a:latin typeface="Tahoma" pitchFamily="34" charset="0"/>
                <a:ea typeface="ＭＳ Ｐゴシック" panose="020B0600070205080204" pitchFamily="50" charset="-128"/>
              </a:rPr>
              <a:t>（大阪大学））</a:t>
            </a:r>
          </a:p>
        </p:txBody>
      </p:sp>
      <p:graphicFrame>
        <p:nvGraphicFramePr>
          <p:cNvPr id="1785" name="表 2"/>
          <p:cNvGraphicFramePr>
            <a:graphicFrameLocks noGrp="1"/>
          </p:cNvGraphicFramePr>
          <p:nvPr/>
        </p:nvGraphicFramePr>
        <p:xfrm>
          <a:off x="1842536" y="1078553"/>
          <a:ext cx="8568000" cy="5220000"/>
        </p:xfrm>
        <a:graphic>
          <a:graphicData uri="http://schemas.openxmlformats.org/drawingml/2006/table">
            <a:tbl>
              <a:tblPr/>
              <a:tblGrid>
                <a:gridCol w="540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2088000">
                  <a:extLst>
                    <a:ext uri="{9D8B030D-6E8A-4147-A177-3AD203B41FA5}">
                      <a16:colId xmlns:a16="http://schemas.microsoft.com/office/drawing/2014/main" val="20002"/>
                    </a:ext>
                  </a:extLst>
                </a:gridCol>
              </a:tblGrid>
              <a:tr h="180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項目</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チェック欄</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850" b="0" i="0" u="none" strike="noStrike">
                          <a:solidFill>
                            <a:srgbClr val="000000"/>
                          </a:solidFill>
                          <a:effectLst/>
                          <a:latin typeface="游ゴシック" panose="020B0400000000000000" pitchFamily="50" charset="-128"/>
                          <a:ea typeface="游ゴシック" panose="020B0400000000000000" pitchFamily="50" charset="-128"/>
                        </a:rPr>
                        <a:t>補足説明欄（任意）</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180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① アセットの監視・管理</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9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：アセットの監視・管理を実施する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アセットの死活監視をしたうえで、バージョン情報などの基本的な情報を管理する</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②対応予定</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CCDS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のサーティフィケーション認定を受ける予定（日程未確定）</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：新規の脆弱性情報を把握し、ファームウェア、ソフトウェア等のバージョンアップを適切に実施する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アセットの脆弱性情報を継続的に収集・把握し、適切なタイミングでバージョンアップの対応を行う</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②対応予定</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CCDS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のサーティフィケーション認定を受ける予定（日程未確定）</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0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 アセットそのものへのセキュリティ対策</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4"/>
                  </a:ext>
                </a:extLst>
              </a:tr>
              <a:tr h="9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：外部との通信や、保有するデータを暗号化する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アセットと外部との通信やアセットで保有するデータは十分な強度の暗号アルゴリズムで暗号化を実施する</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②対応予定</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CCDS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のサーティフィケーション認定を受ける予定（日程未確定）</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：認証機能を実装する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セットにアクセスする際の認証機能を実装する。パスワードは工場出荷状態でのデフォルトパスワードや容易なパスワードを避け、サービス利用者側でデバイス管理をする場合は、適切なパスワードの設定や管理などの注意喚起をする</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②対応予定</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CCDS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のサーティフィケーション認定を受ける予定（日程未確定）</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：物理的なセキュリティ対策を実施する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デバイスに対する物理的な破壊や盗難からの保護対策を行う。誤動作が起きたとしても人命への影響が発生しないよう、フェイルセーフを考慮した設計をする。また、デバイスを廃棄する場合は物理的に破壊するなど情報漏洩対策を実施する</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②対応予定</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CCDS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のサーティフィケーション認定を受ける予定（日程未確定）</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正方形/長方形 7"/>
          <p:cNvSpPr/>
          <p:nvPr/>
        </p:nvSpPr>
        <p:spPr>
          <a:xfrm>
            <a:off x="10179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54</a:t>
            </a:r>
            <a:endParaRPr kumimoji="1" lang="ja-JP" altLang="en-US" sz="1480" dirty="0">
              <a:solidFill>
                <a:schemeClr val="tx1"/>
              </a:solidFill>
            </a:endParaRPr>
          </a:p>
        </p:txBody>
      </p:sp>
    </p:spTree>
    <p:extLst>
      <p:ext uri="{BB962C8B-B14F-4D97-AF65-F5344CB8AC3E}">
        <p14:creationId xmlns:p14="http://schemas.microsoft.com/office/powerpoint/2010/main" val="2124257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 name="正方形/長方形 4"/>
          <p:cNvSpPr/>
          <p:nvPr/>
        </p:nvSpPr>
        <p:spPr>
          <a:xfrm>
            <a:off x="1524000" y="0"/>
            <a:ext cx="9144000" cy="576000"/>
          </a:xfrm>
          <a:prstGeom prst="rect">
            <a:avLst/>
          </a:prstGeom>
          <a:solidFill>
            <a:srgbClr val="F79646"/>
          </a:solidFill>
          <a:ln w="25400" cap="flat" cmpd="sng" algn="ctr">
            <a:noFill/>
            <a:prstDash val="solid"/>
          </a:ln>
          <a:effectLst/>
        </p:spPr>
        <p:txBody>
          <a:bodyPr rtlCol="0" anchor="ctr"/>
          <a:lstStyle/>
          <a:p>
            <a:pPr defTabSz="844083">
              <a:defRPr/>
            </a:pPr>
            <a:r>
              <a:rPr lang="ja-JP" altLang="en-US" sz="2200" b="1" kern="0" dirty="0">
                <a:solidFill>
                  <a:prstClr val="white"/>
                </a:solidFill>
                <a:latin typeface="BIZ UDPゴシック" panose="020B0400000000000000" pitchFamily="50" charset="-128"/>
                <a:ea typeface="BIZ UDPゴシック" panose="020B0400000000000000" pitchFamily="50" charset="-128"/>
              </a:rPr>
              <a:t>スマートシティセキュリティガイドライン導入チェックシート</a:t>
            </a:r>
          </a:p>
        </p:txBody>
      </p:sp>
      <p:sp>
        <p:nvSpPr>
          <p:cNvPr id="1788" name="正方形/長方形 5"/>
          <p:cNvSpPr/>
          <p:nvPr/>
        </p:nvSpPr>
        <p:spPr>
          <a:xfrm>
            <a:off x="8976320" y="116633"/>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r>
              <a:rPr kumimoji="1" lang="ja-JP" altLang="en-US" dirty="0">
                <a:solidFill>
                  <a:srgbClr val="000000"/>
                </a:solidFill>
                <a:latin typeface="Arial"/>
                <a:ea typeface="ＭＳ Ｐゴシック"/>
              </a:rPr>
              <a:t>総務省</a:t>
            </a:r>
          </a:p>
        </p:txBody>
      </p:sp>
      <p:sp>
        <p:nvSpPr>
          <p:cNvPr id="1790" name="Rectangle 66"/>
          <p:cNvSpPr>
            <a:spLocks noChangeArrowheads="1"/>
          </p:cNvSpPr>
          <p:nvPr/>
        </p:nvSpPr>
        <p:spPr>
          <a:xfrm>
            <a:off x="1703513" y="891388"/>
            <a:ext cx="8784976" cy="584998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Bef>
                <a:spcPct val="0"/>
              </a:spcBef>
              <a:spcAft>
                <a:spcPct val="0"/>
              </a:spcAft>
              <a:buNone/>
              <a:defRPr/>
            </a:pPr>
            <a:endParaRPr lang="ja-JP" altLang="en-US" sz="1800">
              <a:solidFill>
                <a:srgbClr val="0070C0"/>
              </a:solidFill>
            </a:endParaRPr>
          </a:p>
        </p:txBody>
      </p:sp>
      <p:sp>
        <p:nvSpPr>
          <p:cNvPr id="1791" name="Text Box 4"/>
          <p:cNvSpPr txBox="1">
            <a:spLocks noChangeArrowheads="1"/>
          </p:cNvSpPr>
          <p:nvPr/>
        </p:nvSpPr>
        <p:spPr>
          <a:xfrm>
            <a:off x="1559497" y="552834"/>
            <a:ext cx="7398461" cy="338554"/>
          </a:xfrm>
          <a:prstGeom prst="rect">
            <a:avLst/>
          </a:prstGeom>
          <a:noFill/>
          <a:ln w="9525">
            <a:noFill/>
            <a:miter lim="800000"/>
            <a:headEnd/>
            <a:tailEnd/>
          </a:ln>
          <a:effectLst/>
        </p:spPr>
        <p:txBody>
          <a:bodyPr wrap="square">
            <a:spAutoFit/>
          </a:bodyPr>
          <a:lstStyle/>
          <a:p>
            <a:pPr marL="342900" indent="-342900" defTabSz="914400" fontAlgn="base">
              <a:spcBef>
                <a:spcPct val="5000"/>
              </a:spcBef>
              <a:spcAft>
                <a:spcPct val="0"/>
              </a:spcAft>
              <a:buFont typeface="Wingdings" panose="05000000000000000000" pitchFamily="2" charset="2"/>
              <a:buChar char="n"/>
              <a:defRPr/>
            </a:pPr>
            <a:r>
              <a:rPr kumimoji="1" lang="ja-JP" altLang="en-US" sz="1600" dirty="0">
                <a:solidFill>
                  <a:srgbClr val="000000"/>
                </a:solidFill>
                <a:latin typeface="Tahoma" pitchFamily="34" charset="0"/>
                <a:ea typeface="ＭＳ Ｐゴシック" panose="020B0600070205080204" pitchFamily="50" charset="-128"/>
              </a:rPr>
              <a:t>スマートシティ特有のセキュリティ対策（全体）</a:t>
            </a:r>
          </a:p>
        </p:txBody>
      </p:sp>
      <p:graphicFrame>
        <p:nvGraphicFramePr>
          <p:cNvPr id="1792" name="表 2"/>
          <p:cNvGraphicFramePr>
            <a:graphicFrameLocks noGrp="1"/>
          </p:cNvGraphicFramePr>
          <p:nvPr/>
        </p:nvGraphicFramePr>
        <p:xfrm>
          <a:off x="1812000" y="921570"/>
          <a:ext cx="8604176" cy="5833819"/>
        </p:xfrm>
        <a:graphic>
          <a:graphicData uri="http://schemas.openxmlformats.org/drawingml/2006/table">
            <a:tbl>
              <a:tblPr/>
              <a:tblGrid>
                <a:gridCol w="5868176">
                  <a:extLst>
                    <a:ext uri="{9D8B030D-6E8A-4147-A177-3AD203B41FA5}">
                      <a16:colId xmlns:a16="http://schemas.microsoft.com/office/drawing/2014/main" val="20000"/>
                    </a:ext>
                  </a:extLst>
                </a:gridCol>
                <a:gridCol w="792000">
                  <a:extLst>
                    <a:ext uri="{9D8B030D-6E8A-4147-A177-3AD203B41FA5}">
                      <a16:colId xmlns:a16="http://schemas.microsoft.com/office/drawing/2014/main" val="20001"/>
                    </a:ext>
                  </a:extLst>
                </a:gridCol>
                <a:gridCol w="1944000">
                  <a:extLst>
                    <a:ext uri="{9D8B030D-6E8A-4147-A177-3AD203B41FA5}">
                      <a16:colId xmlns:a16="http://schemas.microsoft.com/office/drawing/2014/main" val="20002"/>
                    </a:ext>
                  </a:extLst>
                </a:gridCol>
              </a:tblGrid>
              <a:tr h="108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項目</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チェック欄</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850" b="0" i="0" u="none" strike="noStrike">
                          <a:solidFill>
                            <a:srgbClr val="000000"/>
                          </a:solidFill>
                          <a:effectLst/>
                          <a:latin typeface="游ゴシック" panose="020B0400000000000000" pitchFamily="50" charset="-128"/>
                          <a:ea typeface="游ゴシック" panose="020B0400000000000000" pitchFamily="50" charset="-128"/>
                        </a:rPr>
                        <a:t>補足説明欄（任意）</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108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１　適切なサプライチェーン管理</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56960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サプライチェーン①：サプライチェーン全体のリスクを管理・把握する</a:t>
                      </a:r>
                      <a:b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スマートシティ全体における、委託先・再委託先も含めたマルチステークホルダ全体のサプライチェーン・リスク（委託先等の立地する場所の法的環境等による影響や供給安定性に対するリスクを含む）を把握し、そのリスクへの対策を検討する</a:t>
                      </a:r>
                      <a:r>
                        <a:rPr lang="en-US" altLang="ja-JP" sz="850" b="0" i="0" u="none" strike="noStrike" dirty="0">
                          <a:solidFill>
                            <a:srgbClr val="0070C0"/>
                          </a:solidFill>
                          <a:effectLst/>
                          <a:latin typeface="游ゴシック" panose="020B0400000000000000" pitchFamily="50" charset="-128"/>
                          <a:ea typeface="游ゴシック" panose="020B0400000000000000" pitchFamily="50" charset="-128"/>
                        </a:rPr>
                        <a:t>※</a:t>
                      </a:r>
                      <a:r>
                        <a:rPr lang="ja-JP" altLang="en-US" sz="850" b="0" i="0" u="none" strike="noStrike" dirty="0">
                          <a:solidFill>
                            <a:srgbClr val="0070C0"/>
                          </a:solidFill>
                          <a:effectLst/>
                          <a:latin typeface="游ゴシック" panose="020B0400000000000000" pitchFamily="50" charset="-128"/>
                          <a:ea typeface="游ゴシック" panose="020B0400000000000000" pitchFamily="50" charset="-128"/>
                        </a:rPr>
                        <a:t>委託先等においては、上述のサプライチェーン・リスクへの対策を検討しつつ、委託元に対して適切な情報提供を実施する</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9735">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サプライチェーン②：委託先のセキュリティ管理体制を評価する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チェックシートや第三者認証の取得状況などを活用し、委託先のセキュリティ管理体制を評価する。契約期間中においても継続的に確認・評価し、不十分な点があれば改善を求める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6960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サプライチェーン③：サプライチェーン全体の脆弱性情報を適切に把握し、対応する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継続的な脆弱性への対応が期待できるソフトウェアやハードウェアを選定するとともに、サプライチェーン間の契約や、調達時の仕様に脆弱性情報を適切に提供し、対応するといった記載を盛り込むことで、脆弱性情報を適切に把握し、対応できるように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5482">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２　インシデント対応時の連携</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5"/>
                  </a:ext>
                </a:extLst>
              </a:tr>
              <a:tr h="379735">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インシデント対応①：責任範囲を明確にしたセキュリティインシデント対応体制を構築する</a:t>
                      </a:r>
                      <a:b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セキュリティインシデントが発生した際の対応に関する責任分界点を明示したセキュリティインシデント対応体制を構築する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9735">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インシデント対応②：連絡窓口を整備し、マルチステークホルダ間で相互に共有する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セキュリティインシデントの発生に備え、マルチステークホルダ間の連絡体制や緊急連絡先を予め把握・整備し、共有する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9735">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インシデント対応③：スマートシティ全体及び各マルチステークホルダにおけるインシデント対応手順を整備する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セキュリティインシデントが発生に備え、それぞれのマルチステークホルダ内及びスマートシティ全体としてのインシデント対応手順を整備する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9735">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インシデント対応④：定期的にセキュリティインシデント対応訓練・演習を実施する</a:t>
                      </a:r>
                      <a:b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インシデント対応手順や自組織内、組織外との連携対応の習熟などを目的とした、インシデント対応訓練・演習を実施する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05482">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３　データ連携時のセキュリティ</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0"/>
                  </a:ext>
                </a:extLst>
              </a:tr>
              <a:tr h="2848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データ連携①：データ連携元・連携先のセキュリティ体制の確認・評価を実施する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データの連携元・連携先組織のセキュリティマネジメントを、チェックシートや第三者認証の有無等を活用して確認し、評価する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79735">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データ連携②：データ提供事業者・サービス提供者等の認証と適切なアクセス制御を実施する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連携するデータの内容や個人情報の同意内容に沿った利用目的等を踏まえ、認証と適切なアクセス制御の付与することで適切なデータ連携を行う</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4800">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データ連携③：データの追跡可能性を確保しデータ利用の透明性を担保する</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データ利用で生じるアクセスログやシステムログを取得し、分析・監視することで、データの追跡可能性を確保し、データ利用の透明性を担保する。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84800">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データ連携④：データの原本性保証を確保しデータの信頼性を担保する</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デジタル署名、電子透かしなど技術を活用し、原本性保証を確保することでデータの信頼性を担保する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84800">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データ連携⑤：必要性に応じたデータの匿名化・秘匿化を実施する</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データを提供する個人がそれを要望する場合等、必要性に応じてデータの提供元において匿名化・秘匿化の処理を行う</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②対応予定（令和</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79735">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データ連携⑥：</a:t>
                      </a:r>
                      <a:r>
                        <a:rPr lang="en-US" altLang="ja-JP" sz="850" b="1" i="0" u="sng" strike="noStrike">
                          <a:solidFill>
                            <a:srgbClr val="000000"/>
                          </a:solidFill>
                          <a:effectLst/>
                          <a:latin typeface="游ゴシック" panose="020B0400000000000000" pitchFamily="50" charset="-128"/>
                          <a:ea typeface="游ゴシック" panose="020B0400000000000000" pitchFamily="50" charset="-128"/>
                        </a:rPr>
                        <a:t>API</a:t>
                      </a: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におけるセキュリティ（機密性・完全性・可用性・真正性）を確保する</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en-US" altLang="ja-JP" sz="850" b="0" i="0" u="none" strike="noStrike">
                          <a:solidFill>
                            <a:srgbClr val="000000"/>
                          </a:solidFill>
                          <a:effectLst/>
                          <a:latin typeface="游ゴシック" panose="020B0400000000000000" pitchFamily="50" charset="-128"/>
                          <a:ea typeface="游ゴシック" panose="020B0400000000000000" pitchFamily="50" charset="-128"/>
                        </a:rPr>
                        <a:t>API</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の利用では認証や通信の暗号化、公開鍵暗号基盤の利用、サーバへの負荷対策、クロスドメインの通信を許可するなど、</a:t>
                      </a:r>
                      <a:r>
                        <a:rPr lang="en-US" altLang="ja-JP" sz="850" b="0" i="0" u="none" strike="noStrike">
                          <a:solidFill>
                            <a:srgbClr val="000000"/>
                          </a:solidFill>
                          <a:effectLst/>
                          <a:latin typeface="游ゴシック" panose="020B0400000000000000" pitchFamily="50" charset="-128"/>
                          <a:ea typeface="游ゴシック" panose="020B0400000000000000" pitchFamily="50" charset="-128"/>
                        </a:rPr>
                        <a:t>API</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におけるセキュリティを考慮する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8" name="正方形/長方形 7"/>
          <p:cNvSpPr/>
          <p:nvPr/>
        </p:nvSpPr>
        <p:spPr>
          <a:xfrm>
            <a:off x="10179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55</a:t>
            </a:r>
            <a:endParaRPr kumimoji="1" lang="ja-JP" altLang="en-US" sz="1480" dirty="0">
              <a:solidFill>
                <a:schemeClr val="tx1"/>
              </a:solidFill>
            </a:endParaRPr>
          </a:p>
        </p:txBody>
      </p:sp>
    </p:spTree>
    <p:extLst>
      <p:ext uri="{BB962C8B-B14F-4D97-AF65-F5344CB8AC3E}">
        <p14:creationId xmlns:p14="http://schemas.microsoft.com/office/powerpoint/2010/main" val="593745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C82B27D-9A62-47CD-AE30-DDEAF283A58C}"/>
              </a:ext>
            </a:extLst>
          </p:cNvPr>
          <p:cNvSpPr txBox="1"/>
          <p:nvPr/>
        </p:nvSpPr>
        <p:spPr>
          <a:xfrm>
            <a:off x="1567543" y="37324"/>
            <a:ext cx="2185214" cy="461665"/>
          </a:xfrm>
          <a:prstGeom prst="rect">
            <a:avLst/>
          </a:prstGeom>
          <a:noFill/>
        </p:spPr>
        <p:txBody>
          <a:bodyPr wrap="none" rtlCol="0">
            <a:spAutoFit/>
          </a:bodyPr>
          <a:lstStyle/>
          <a:p>
            <a:r>
              <a:rPr kumimoji="1" lang="en-US" altLang="ja-JP" sz="2400" dirty="0">
                <a:solidFill>
                  <a:schemeClr val="bg1"/>
                </a:solidFill>
              </a:rPr>
              <a:t>3</a:t>
            </a:r>
            <a:r>
              <a:rPr kumimoji="1" lang="ja-JP" altLang="en-US" sz="2400" dirty="0">
                <a:solidFill>
                  <a:schemeClr val="bg1"/>
                </a:solidFill>
              </a:rPr>
              <a:t>月からの予定</a:t>
            </a:r>
          </a:p>
        </p:txBody>
      </p:sp>
      <p:sp>
        <p:nvSpPr>
          <p:cNvPr id="3" name="テキスト ボックス 2">
            <a:extLst>
              <a:ext uri="{FF2B5EF4-FFF2-40B4-BE49-F238E27FC236}">
                <a16:creationId xmlns:a16="http://schemas.microsoft.com/office/drawing/2014/main" id="{18DE8079-3B15-43EC-A684-E4D8687B1218}"/>
              </a:ext>
            </a:extLst>
          </p:cNvPr>
          <p:cNvSpPr txBox="1"/>
          <p:nvPr/>
        </p:nvSpPr>
        <p:spPr>
          <a:xfrm>
            <a:off x="482305" y="1166842"/>
            <a:ext cx="11059439" cy="4524315"/>
          </a:xfrm>
          <a:prstGeom prst="rect">
            <a:avLst/>
          </a:prstGeom>
          <a:noFill/>
        </p:spPr>
        <p:txBody>
          <a:bodyPr wrap="none" rtlCol="0">
            <a:spAutoFit/>
          </a:bodyPr>
          <a:lstStyle/>
          <a:p>
            <a:pPr algn="ctr"/>
            <a:r>
              <a:rPr kumimoji="1" lang="en-US" altLang="ja-JP" sz="3200" dirty="0"/>
              <a:t>3</a:t>
            </a:r>
            <a:r>
              <a:rPr kumimoji="1" lang="ja-JP" altLang="en-US" sz="3200" dirty="0"/>
              <a:t>月の定例は</a:t>
            </a:r>
            <a:r>
              <a:rPr kumimoji="1" lang="en-US" altLang="ja-JP" sz="3200" dirty="0"/>
              <a:t>3</a:t>
            </a:r>
            <a:r>
              <a:rPr kumimoji="1" lang="ja-JP" altLang="en-US" sz="3200" dirty="0"/>
              <a:t>日、</a:t>
            </a:r>
            <a:r>
              <a:rPr kumimoji="1" lang="en-US" altLang="ja-JP" sz="3200" dirty="0"/>
              <a:t>10</a:t>
            </a:r>
            <a:r>
              <a:rPr kumimoji="1" lang="ja-JP" altLang="en-US" sz="3200" dirty="0"/>
              <a:t>日は総務省納品のためオンラインのみ</a:t>
            </a:r>
            <a:endParaRPr kumimoji="1" lang="en-US" altLang="ja-JP" sz="3200" dirty="0"/>
          </a:p>
          <a:p>
            <a:pPr algn="ctr"/>
            <a:endParaRPr kumimoji="1" lang="en-US" altLang="ja-JP" sz="3200" dirty="0"/>
          </a:p>
          <a:p>
            <a:pPr algn="ctr"/>
            <a:r>
              <a:rPr kumimoji="1" lang="en-US" altLang="ja-JP" sz="3200" dirty="0"/>
              <a:t>3</a:t>
            </a:r>
            <a:r>
              <a:rPr kumimoji="1" lang="ja-JP" altLang="en-US" sz="3200" dirty="0"/>
              <a:t>月</a:t>
            </a:r>
            <a:r>
              <a:rPr kumimoji="1" lang="en-US" altLang="ja-JP" sz="3200" dirty="0"/>
              <a:t>8</a:t>
            </a:r>
            <a:r>
              <a:rPr kumimoji="1" lang="ja-JP" altLang="en-US" sz="3200" dirty="0"/>
              <a:t>日　リビングラボがプレオープン</a:t>
            </a:r>
            <a:br>
              <a:rPr kumimoji="1" lang="en-US" altLang="ja-JP" sz="3200" dirty="0"/>
            </a:br>
            <a:r>
              <a:rPr kumimoji="1" lang="ja-JP" altLang="en-US" sz="3200" dirty="0"/>
              <a:t>（正式開業式は</a:t>
            </a:r>
            <a:r>
              <a:rPr kumimoji="1" lang="en-US" altLang="ja-JP" sz="3200" dirty="0"/>
              <a:t>4</a:t>
            </a:r>
            <a:r>
              <a:rPr kumimoji="1" lang="ja-JP" altLang="en-US" sz="3200" dirty="0"/>
              <a:t>月に改めて）</a:t>
            </a:r>
            <a:endParaRPr kumimoji="1" lang="en-US" altLang="ja-JP" sz="3200" dirty="0"/>
          </a:p>
          <a:p>
            <a:pPr algn="ctr"/>
            <a:endParaRPr kumimoji="1" lang="en-US" altLang="ja-JP" sz="3200" dirty="0"/>
          </a:p>
          <a:p>
            <a:pPr algn="ctr"/>
            <a:r>
              <a:rPr kumimoji="1" lang="en-US" altLang="ja-JP" sz="3200" dirty="0"/>
              <a:t>11</a:t>
            </a:r>
            <a:r>
              <a:rPr kumimoji="1" lang="ja-JP" altLang="en-US" sz="3200" dirty="0"/>
              <a:t>日納品後は、来年度予算含めて段取りです！</a:t>
            </a:r>
            <a:endParaRPr kumimoji="1" lang="en-US" altLang="ja-JP" sz="3200" dirty="0"/>
          </a:p>
          <a:p>
            <a:pPr algn="ctr"/>
            <a:r>
              <a:rPr kumimoji="1" lang="en-US" altLang="ja-JP" sz="3200" dirty="0"/>
              <a:t>3</a:t>
            </a:r>
            <a:r>
              <a:rPr kumimoji="1" lang="ja-JP" altLang="en-US" sz="3200" dirty="0"/>
              <a:t>月</a:t>
            </a:r>
            <a:r>
              <a:rPr kumimoji="1" lang="en-US" altLang="ja-JP" sz="3200" dirty="0"/>
              <a:t>24</a:t>
            </a:r>
            <a:r>
              <a:rPr kumimoji="1" lang="ja-JP" altLang="en-US" sz="3200" dirty="0"/>
              <a:t>日は</a:t>
            </a:r>
            <a:r>
              <a:rPr kumimoji="1" lang="en-US" altLang="ja-JP" sz="3200" dirty="0"/>
              <a:t>OSPF</a:t>
            </a:r>
            <a:r>
              <a:rPr kumimoji="1" lang="ja-JP" altLang="en-US" sz="3200" dirty="0"/>
              <a:t>成果報告会（豊能町でも成果報告会）</a:t>
            </a:r>
            <a:br>
              <a:rPr kumimoji="1" lang="en-US" altLang="ja-JP" sz="3200" dirty="0"/>
            </a:br>
            <a:r>
              <a:rPr kumimoji="1" lang="ja-JP" altLang="en-US" sz="3200" dirty="0"/>
              <a:t>＆</a:t>
            </a:r>
            <a:endParaRPr kumimoji="1" lang="en-US" altLang="ja-JP" sz="3200" dirty="0"/>
          </a:p>
          <a:p>
            <a:pPr algn="ctr"/>
            <a:r>
              <a:rPr kumimoji="1" lang="ja-JP" altLang="en-US" sz="3200" dirty="0"/>
              <a:t>横展開ワーキング</a:t>
            </a:r>
          </a:p>
        </p:txBody>
      </p:sp>
      <p:pic>
        <p:nvPicPr>
          <p:cNvPr id="7" name="図 6">
            <a:extLst>
              <a:ext uri="{FF2B5EF4-FFF2-40B4-BE49-F238E27FC236}">
                <a16:creationId xmlns:a16="http://schemas.microsoft.com/office/drawing/2014/main" id="{2C21DE27-2E6E-4E25-858A-C1F433D6BCF0}"/>
              </a:ext>
            </a:extLst>
          </p:cNvPr>
          <p:cNvPicPr>
            <a:picLocks noChangeAspect="1"/>
          </p:cNvPicPr>
          <p:nvPr/>
        </p:nvPicPr>
        <p:blipFill rotWithShape="1">
          <a:blip r:embed="rId2"/>
          <a:srcRect l="33827" t="15074" r="35179" b="3398"/>
          <a:stretch/>
        </p:blipFill>
        <p:spPr>
          <a:xfrm>
            <a:off x="10565943" y="4586068"/>
            <a:ext cx="1625834" cy="2271932"/>
          </a:xfrm>
          <a:prstGeom prst="rect">
            <a:avLst/>
          </a:prstGeom>
        </p:spPr>
      </p:pic>
    </p:spTree>
    <p:extLst>
      <p:ext uri="{BB962C8B-B14F-4D97-AF65-F5344CB8AC3E}">
        <p14:creationId xmlns:p14="http://schemas.microsoft.com/office/powerpoint/2010/main" val="2640756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07A8498-E869-4516-96EB-68FF8F5895BA}"/>
              </a:ext>
            </a:extLst>
          </p:cNvPr>
          <p:cNvPicPr>
            <a:picLocks noChangeAspect="1"/>
          </p:cNvPicPr>
          <p:nvPr/>
        </p:nvPicPr>
        <p:blipFill>
          <a:blip r:embed="rId2"/>
          <a:stretch>
            <a:fillRect/>
          </a:stretch>
        </p:blipFill>
        <p:spPr>
          <a:xfrm>
            <a:off x="344049" y="915901"/>
            <a:ext cx="7056784" cy="3992202"/>
          </a:xfrm>
          <a:prstGeom prst="rect">
            <a:avLst/>
          </a:prstGeom>
        </p:spPr>
      </p:pic>
      <p:sp>
        <p:nvSpPr>
          <p:cNvPr id="4" name="テキスト ボックス 3">
            <a:extLst>
              <a:ext uri="{FF2B5EF4-FFF2-40B4-BE49-F238E27FC236}">
                <a16:creationId xmlns:a16="http://schemas.microsoft.com/office/drawing/2014/main" id="{2F36DAE5-DE7F-4576-B3AF-B118E5C48283}"/>
              </a:ext>
            </a:extLst>
          </p:cNvPr>
          <p:cNvSpPr txBox="1"/>
          <p:nvPr/>
        </p:nvSpPr>
        <p:spPr>
          <a:xfrm>
            <a:off x="7330698" y="1566830"/>
            <a:ext cx="4659824" cy="3046988"/>
          </a:xfrm>
          <a:prstGeom prst="rect">
            <a:avLst/>
          </a:prstGeom>
          <a:noFill/>
        </p:spPr>
        <p:txBody>
          <a:bodyPr wrap="square">
            <a:spAutoFit/>
          </a:bodyPr>
          <a:lstStyle/>
          <a:p>
            <a:r>
              <a:rPr lang="ja-JP" altLang="en-US"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JP-LINK</a:t>
            </a:r>
            <a:r>
              <a:rPr lang="ja-JP" altLang="en-US" sz="1200" dirty="0">
                <a:latin typeface="ＭＳ ゴシック" panose="020B0609070205080204" pitchFamily="49" charset="-128"/>
                <a:ea typeface="ＭＳ ゴシック" panose="020B0609070205080204" pitchFamily="49" charset="-128"/>
              </a:rPr>
              <a:t>は</a:t>
            </a:r>
            <a:r>
              <a:rPr lang="en-US" altLang="ja-JP" sz="1200" b="1" dirty="0">
                <a:solidFill>
                  <a:srgbClr val="FF0000"/>
                </a:solidFill>
                <a:latin typeface="ＭＳ ゴシック" panose="020B0609070205080204" pitchFamily="49" charset="-128"/>
                <a:ea typeface="ＭＳ ゴシック" panose="020B0609070205080204" pitchFamily="49" charset="-128"/>
              </a:rPr>
              <a:t>Member</a:t>
            </a:r>
            <a:r>
              <a:rPr lang="ja-JP" altLang="en-US" sz="1200" dirty="0">
                <a:latin typeface="ＭＳ ゴシック" panose="020B0609070205080204" pitchFamily="49" charset="-128"/>
                <a:ea typeface="ＭＳ ゴシック" panose="020B0609070205080204" pitchFamily="49" charset="-128"/>
              </a:rPr>
              <a:t>と</a:t>
            </a:r>
            <a:r>
              <a:rPr lang="en-US" altLang="ja-JP" sz="1200" b="1" dirty="0">
                <a:solidFill>
                  <a:srgbClr val="FF0000"/>
                </a:solidFill>
                <a:latin typeface="ＭＳ ゴシック" panose="020B0609070205080204" pitchFamily="49" charset="-128"/>
                <a:ea typeface="ＭＳ ゴシック" panose="020B0609070205080204" pitchFamily="49" charset="-128"/>
              </a:rPr>
              <a:t>Partner</a:t>
            </a:r>
            <a:r>
              <a:rPr lang="ja-JP" altLang="en-US" sz="1200" dirty="0">
                <a:latin typeface="ＭＳ ゴシック" panose="020B0609070205080204" pitchFamily="49" charset="-128"/>
                <a:ea typeface="ＭＳ ゴシック" panose="020B0609070205080204" pitchFamily="49" charset="-128"/>
              </a:rPr>
              <a:t>の組み合わせです。</a:t>
            </a:r>
            <a:endParaRPr lang="en-US" altLang="ja-JP" sz="1200" dirty="0">
              <a:latin typeface="ＭＳ ゴシック" panose="020B0609070205080204" pitchFamily="49" charset="-128"/>
              <a:ea typeface="ＭＳ ゴシック" panose="020B0609070205080204" pitchFamily="49" charset="-128"/>
            </a:endParaRPr>
          </a:p>
          <a:p>
            <a:br>
              <a:rPr lang="ja-JP" altLang="en-US"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・まずは</a:t>
            </a:r>
            <a:r>
              <a:rPr lang="en-US" altLang="ja-JP" sz="1200" dirty="0">
                <a:latin typeface="ＭＳ ゴシック" panose="020B0609070205080204" pitchFamily="49" charset="-128"/>
                <a:ea typeface="ＭＳ ゴシック" panose="020B0609070205080204" pitchFamily="49" charset="-128"/>
              </a:rPr>
              <a:t>CSPFC</a:t>
            </a:r>
            <a:r>
              <a:rPr lang="ja-JP" altLang="en-US" sz="1200" dirty="0">
                <a:latin typeface="ＭＳ ゴシック" panose="020B0609070205080204" pitchFamily="49" charset="-128"/>
                <a:ea typeface="ＭＳ ゴシック" panose="020B0609070205080204" pitchFamily="49" charset="-128"/>
              </a:rPr>
              <a:t>に参加し、個人情報とプライバシーを確認してもらい、</a:t>
            </a:r>
            <a:r>
              <a:rPr lang="en-US" altLang="ja-JP" sz="1200" dirty="0">
                <a:latin typeface="ＭＳ ゴシック" panose="020B0609070205080204" pitchFamily="49" charset="-128"/>
                <a:ea typeface="ＭＳ ゴシック" panose="020B0609070205080204" pitchFamily="49" charset="-128"/>
              </a:rPr>
              <a:t>JP-LINK</a:t>
            </a:r>
            <a:r>
              <a:rPr lang="ja-JP" altLang="en-US" sz="1200" dirty="0">
                <a:latin typeface="ＭＳ ゴシック" panose="020B0609070205080204" pitchFamily="49" charset="-128"/>
                <a:ea typeface="ＭＳ ゴシック" panose="020B0609070205080204" pitchFamily="49" charset="-128"/>
              </a:rPr>
              <a:t>の</a:t>
            </a:r>
            <a:r>
              <a:rPr lang="en-US" altLang="ja-JP" sz="1200" dirty="0">
                <a:latin typeface="ＭＳ ゴシック" panose="020B0609070205080204" pitchFamily="49" charset="-128"/>
                <a:ea typeface="ＭＳ ゴシック" panose="020B0609070205080204" pitchFamily="49" charset="-128"/>
              </a:rPr>
              <a:t>API</a:t>
            </a:r>
            <a:r>
              <a:rPr lang="ja-JP" altLang="en-US" sz="1200" dirty="0">
                <a:latin typeface="ＭＳ ゴシック" panose="020B0609070205080204" pitchFamily="49" charset="-128"/>
                <a:ea typeface="ＭＳ ゴシック" panose="020B0609070205080204" pitchFamily="49" charset="-128"/>
              </a:rPr>
              <a:t>が利用可能（インストール）になりますので</a:t>
            </a:r>
            <a:r>
              <a:rPr lang="en-US" altLang="ja-JP" sz="1200" b="1" dirty="0">
                <a:solidFill>
                  <a:srgbClr val="FF0000"/>
                </a:solidFill>
                <a:latin typeface="ＭＳ ゴシック" panose="020B0609070205080204" pitchFamily="49" charset="-128"/>
                <a:ea typeface="ＭＳ ゴシック" panose="020B0609070205080204" pitchFamily="49" charset="-128"/>
              </a:rPr>
              <a:t>Member</a:t>
            </a:r>
            <a:r>
              <a:rPr lang="ja-JP" altLang="en-US" sz="1200" b="1" dirty="0">
                <a:solidFill>
                  <a:srgbClr val="FF0000"/>
                </a:solidFill>
                <a:latin typeface="ＭＳ ゴシック" panose="020B0609070205080204" pitchFamily="49" charset="-128"/>
                <a:ea typeface="ＭＳ ゴシック" panose="020B0609070205080204" pitchFamily="49" charset="-128"/>
              </a:rPr>
              <a:t>方式</a:t>
            </a:r>
            <a:r>
              <a:rPr lang="ja-JP" altLang="en-US" sz="1200" dirty="0">
                <a:latin typeface="ＭＳ ゴシック" panose="020B0609070205080204" pitchFamily="49" charset="-128"/>
                <a:ea typeface="ＭＳ ゴシック" panose="020B0609070205080204" pitchFamily="49" charset="-128"/>
              </a:rPr>
              <a:t>です。</a:t>
            </a:r>
            <a:endParaRPr lang="en-US" altLang="ja-JP" sz="1200" dirty="0">
              <a:latin typeface="ＭＳ ゴシック" panose="020B0609070205080204" pitchFamily="49" charset="-128"/>
              <a:ea typeface="ＭＳ ゴシック" panose="020B0609070205080204" pitchFamily="49" charset="-128"/>
            </a:endParaRPr>
          </a:p>
          <a:p>
            <a:br>
              <a:rPr lang="ja-JP" altLang="en-US"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・そこから</a:t>
            </a:r>
            <a:r>
              <a:rPr lang="en-US" altLang="ja-JP" sz="1200" dirty="0">
                <a:latin typeface="ＭＳ ゴシック" panose="020B0609070205080204" pitchFamily="49" charset="-128"/>
                <a:ea typeface="ＭＳ ゴシック" panose="020B0609070205080204" pitchFamily="49" charset="-128"/>
              </a:rPr>
              <a:t>JP-LINK</a:t>
            </a:r>
            <a:r>
              <a:rPr lang="ja-JP" altLang="en-US" sz="1200" dirty="0">
                <a:latin typeface="ＭＳ ゴシック" panose="020B0609070205080204" pitchFamily="49" charset="-128"/>
                <a:ea typeface="ＭＳ ゴシック" panose="020B0609070205080204" pitchFamily="49" charset="-128"/>
              </a:rPr>
              <a:t>同士をつなぐのに企業での利用規約を確認して企業同士でアクセスに合意したうえでデータのトランザクションが発生しますので、</a:t>
            </a:r>
            <a:r>
              <a:rPr lang="en-US" altLang="ja-JP" sz="1200" b="1" dirty="0">
                <a:solidFill>
                  <a:srgbClr val="FF0000"/>
                </a:solidFill>
                <a:latin typeface="ＭＳ ゴシック" panose="020B0609070205080204" pitchFamily="49" charset="-128"/>
                <a:ea typeface="ＭＳ ゴシック" panose="020B0609070205080204" pitchFamily="49" charset="-128"/>
              </a:rPr>
              <a:t>Partner</a:t>
            </a:r>
            <a:r>
              <a:rPr lang="ja-JP" altLang="en-US" sz="1200" b="1" dirty="0">
                <a:solidFill>
                  <a:srgbClr val="FF0000"/>
                </a:solidFill>
                <a:latin typeface="ＭＳ ゴシック" panose="020B0609070205080204" pitchFamily="49" charset="-128"/>
                <a:ea typeface="ＭＳ ゴシック" panose="020B0609070205080204" pitchFamily="49" charset="-128"/>
              </a:rPr>
              <a:t>方式</a:t>
            </a:r>
            <a:r>
              <a:rPr lang="ja-JP" altLang="en-US" sz="1200" dirty="0">
                <a:latin typeface="ＭＳ ゴシック" panose="020B0609070205080204" pitchFamily="49" charset="-128"/>
                <a:ea typeface="ＭＳ ゴシック" panose="020B0609070205080204" pitchFamily="49" charset="-128"/>
              </a:rPr>
              <a:t>になります。</a:t>
            </a:r>
            <a:br>
              <a:rPr lang="ja-JP" altLang="en-US" sz="1200" dirty="0">
                <a:latin typeface="ＭＳ ゴシック" panose="020B0609070205080204" pitchFamily="49" charset="-128"/>
                <a:ea typeface="ＭＳ ゴシック" panose="020B0609070205080204" pitchFamily="49" charset="-128"/>
              </a:rPr>
            </a:br>
            <a:br>
              <a:rPr lang="ja-JP" altLang="en-US"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個人情報を含むデータを取り扱ううえで、確認や管理は少々多めに設定しております。</a:t>
            </a:r>
            <a:endParaRPr lang="en-US" altLang="ja-JP" sz="1200" dirty="0">
              <a:latin typeface="ＭＳ ゴシック" panose="020B0609070205080204" pitchFamily="49" charset="-128"/>
              <a:ea typeface="ＭＳ ゴシック" panose="020B0609070205080204" pitchFamily="49" charset="-128"/>
            </a:endParaRPr>
          </a:p>
          <a:p>
            <a:br>
              <a:rPr lang="ja-JP" altLang="en-US" sz="1200" dirty="0">
                <a:latin typeface="ＭＳ ゴシック" panose="020B0609070205080204" pitchFamily="49" charset="-128"/>
                <a:ea typeface="ＭＳ ゴシック" panose="020B0609070205080204" pitchFamily="49" charset="-128"/>
              </a:rPr>
            </a:br>
            <a:r>
              <a:rPr lang="en-US" altLang="ja-JP" sz="1200" dirty="0">
                <a:latin typeface="ＭＳ ゴシック" panose="020B0609070205080204" pitchFamily="49" charset="-128"/>
                <a:ea typeface="ＭＳ ゴシック" panose="020B0609070205080204" pitchFamily="49" charset="-128"/>
              </a:rPr>
              <a:t>X-Road</a:t>
            </a:r>
            <a:r>
              <a:rPr lang="ja-JP" altLang="en-US" sz="1200" dirty="0">
                <a:latin typeface="ＭＳ ゴシック" panose="020B0609070205080204" pitchFamily="49" charset="-128"/>
                <a:ea typeface="ＭＳ ゴシック" panose="020B0609070205080204" pitchFamily="49" charset="-128"/>
              </a:rPr>
              <a:t>で言うと誰でもアクセス可能な</a:t>
            </a:r>
            <a:r>
              <a:rPr lang="en-US" altLang="ja-JP" sz="1200" dirty="0">
                <a:latin typeface="ＭＳ ゴシック" panose="020B0609070205080204" pitchFamily="49" charset="-128"/>
                <a:ea typeface="ＭＳ ゴシック" panose="020B0609070205080204" pitchFamily="49" charset="-128"/>
              </a:rPr>
              <a:t>API</a:t>
            </a:r>
            <a:r>
              <a:rPr lang="ja-JP" altLang="en-US" sz="1200" dirty="0">
                <a:latin typeface="ＭＳ ゴシック" panose="020B0609070205080204" pitchFamily="49" charset="-128"/>
                <a:ea typeface="ＭＳ ゴシック" panose="020B0609070205080204" pitchFamily="49" charset="-128"/>
              </a:rPr>
              <a:t>の</a:t>
            </a:r>
            <a:r>
              <a:rPr lang="en-US" altLang="ja-JP" sz="1200" b="1" dirty="0">
                <a:solidFill>
                  <a:srgbClr val="FF0000"/>
                </a:solidFill>
                <a:latin typeface="ＭＳ ゴシック" panose="020B0609070205080204" pitchFamily="49" charset="-128"/>
                <a:ea typeface="ＭＳ ゴシック" panose="020B0609070205080204" pitchFamily="49" charset="-128"/>
              </a:rPr>
              <a:t>Public</a:t>
            </a:r>
            <a:r>
              <a:rPr lang="ja-JP" altLang="en-US" sz="1200" dirty="0">
                <a:latin typeface="ＭＳ ゴシック" panose="020B0609070205080204" pitchFamily="49" charset="-128"/>
                <a:ea typeface="ＭＳ ゴシック" panose="020B0609070205080204" pitchFamily="49" charset="-128"/>
              </a:rPr>
              <a:t>になるので、</a:t>
            </a:r>
            <a:r>
              <a:rPr lang="en-US" altLang="ja-JP" sz="1200" dirty="0">
                <a:latin typeface="ＭＳ ゴシック" panose="020B0609070205080204" pitchFamily="49" charset="-128"/>
                <a:ea typeface="ＭＳ ゴシック" panose="020B0609070205080204" pitchFamily="49" charset="-128"/>
              </a:rPr>
              <a:t>Public</a:t>
            </a:r>
            <a:r>
              <a:rPr lang="ja-JP" altLang="en-US" sz="1200" dirty="0">
                <a:latin typeface="ＭＳ ゴシック" panose="020B0609070205080204" pitchFamily="49" charset="-128"/>
                <a:ea typeface="ＭＳ ゴシック" panose="020B0609070205080204" pitchFamily="49" charset="-128"/>
              </a:rPr>
              <a:t>としてリリースも可能ですが、まだ日本の文化にはなじめないと思い</a:t>
            </a:r>
            <a:r>
              <a:rPr lang="en-US" altLang="ja-JP" sz="1200" dirty="0">
                <a:latin typeface="ＭＳ ゴシック" panose="020B0609070205080204" pitchFamily="49" charset="-128"/>
                <a:ea typeface="ＭＳ ゴシック" panose="020B0609070205080204" pitchFamily="49" charset="-128"/>
              </a:rPr>
              <a:t>Member</a:t>
            </a:r>
            <a:r>
              <a:rPr lang="ja-JP" altLang="en-US" sz="1200" dirty="0">
                <a:latin typeface="ＭＳ ゴシック" panose="020B0609070205080204" pitchFamily="49" charset="-128"/>
                <a:ea typeface="ＭＳ ゴシック" panose="020B0609070205080204" pitchFamily="49" charset="-128"/>
              </a:rPr>
              <a:t>と</a:t>
            </a:r>
            <a:r>
              <a:rPr lang="en-US" altLang="ja-JP" sz="1200" dirty="0">
                <a:latin typeface="ＭＳ ゴシック" panose="020B0609070205080204" pitchFamily="49" charset="-128"/>
                <a:ea typeface="ＭＳ ゴシック" panose="020B0609070205080204" pitchFamily="49" charset="-128"/>
              </a:rPr>
              <a:t>Partner</a:t>
            </a:r>
            <a:r>
              <a:rPr lang="ja-JP" altLang="en-US" sz="1200" dirty="0">
                <a:latin typeface="ＭＳ ゴシック" panose="020B0609070205080204" pitchFamily="49" charset="-128"/>
                <a:ea typeface="ＭＳ ゴシック" panose="020B0609070205080204" pitchFamily="49" charset="-128"/>
              </a:rPr>
              <a:t>を組み合わせてます。</a:t>
            </a:r>
            <a:endParaRPr lang="ja-JP" altLang="en-US" sz="1200" dirty="0"/>
          </a:p>
        </p:txBody>
      </p:sp>
      <p:sp>
        <p:nvSpPr>
          <p:cNvPr id="5" name="テキスト ボックス 4">
            <a:extLst>
              <a:ext uri="{FF2B5EF4-FFF2-40B4-BE49-F238E27FC236}">
                <a16:creationId xmlns:a16="http://schemas.microsoft.com/office/drawing/2014/main" id="{CA7F6474-F10E-4E22-BD01-CC4EB81CFF26}"/>
              </a:ext>
            </a:extLst>
          </p:cNvPr>
          <p:cNvSpPr txBox="1"/>
          <p:nvPr/>
        </p:nvSpPr>
        <p:spPr>
          <a:xfrm>
            <a:off x="1837815" y="4983150"/>
            <a:ext cx="5211683" cy="584775"/>
          </a:xfrm>
          <a:prstGeom prst="rect">
            <a:avLst/>
          </a:prstGeom>
          <a:noFill/>
        </p:spPr>
        <p:txBody>
          <a:bodyPr wrap="none" rtlCol="0">
            <a:spAutoFit/>
          </a:bodyPr>
          <a:lstStyle/>
          <a:p>
            <a:r>
              <a:rPr kumimoji="1" lang="en-US" altLang="ja-JP" sz="1600" dirty="0"/>
              <a:t>NEC</a:t>
            </a:r>
            <a:r>
              <a:rPr kumimoji="1" lang="ja-JP" altLang="en-US" sz="1600" dirty="0"/>
              <a:t>ネッツエスアイの</a:t>
            </a:r>
            <a:r>
              <a:rPr kumimoji="1" lang="en-US" altLang="ja-JP" sz="1600" dirty="0"/>
              <a:t>API</a:t>
            </a:r>
            <a:r>
              <a:rPr kumimoji="1" lang="ja-JP" altLang="en-US" sz="1600" dirty="0"/>
              <a:t>も定義と公開が必要です。</a:t>
            </a:r>
            <a:endParaRPr kumimoji="1" lang="en-US" altLang="ja-JP" sz="1600" dirty="0"/>
          </a:p>
          <a:p>
            <a:r>
              <a:rPr kumimoji="1" lang="ja-JP" altLang="en-US" sz="1600" dirty="0"/>
              <a:t>→基本は</a:t>
            </a:r>
            <a:r>
              <a:rPr kumimoji="1" lang="en-US" altLang="ja-JP" sz="1600" dirty="0"/>
              <a:t>CSPFC</a:t>
            </a:r>
            <a:r>
              <a:rPr kumimoji="1" lang="ja-JP" altLang="en-US" sz="1600" dirty="0"/>
              <a:t>会員企業のサイトに</a:t>
            </a:r>
            <a:r>
              <a:rPr kumimoji="1" lang="en-US" altLang="ja-JP" sz="1600" dirty="0"/>
              <a:t>Update</a:t>
            </a:r>
            <a:r>
              <a:rPr kumimoji="1" lang="ja-JP" altLang="en-US" sz="1600" dirty="0"/>
              <a:t>を行います。</a:t>
            </a:r>
          </a:p>
        </p:txBody>
      </p:sp>
      <p:sp>
        <p:nvSpPr>
          <p:cNvPr id="6" name="正方形/長方形 5">
            <a:extLst>
              <a:ext uri="{FF2B5EF4-FFF2-40B4-BE49-F238E27FC236}">
                <a16:creationId xmlns:a16="http://schemas.microsoft.com/office/drawing/2014/main" id="{EB40BE81-C894-42FF-A479-7BF7EAC1E71A}"/>
              </a:ext>
            </a:extLst>
          </p:cNvPr>
          <p:cNvSpPr/>
          <p:nvPr/>
        </p:nvSpPr>
        <p:spPr>
          <a:xfrm>
            <a:off x="1431593" y="0"/>
            <a:ext cx="6503538"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dirty="0">
                <a:latin typeface="+mn-ea"/>
              </a:rPr>
              <a:t>総務省事業：そろそろ最終報告書</a:t>
            </a:r>
            <a:endParaRPr kumimoji="1" lang="ja-JP" altLang="en-US" dirty="0"/>
          </a:p>
        </p:txBody>
      </p:sp>
      <p:sp>
        <p:nvSpPr>
          <p:cNvPr id="7" name="テキスト ボックス 6">
            <a:extLst>
              <a:ext uri="{FF2B5EF4-FFF2-40B4-BE49-F238E27FC236}">
                <a16:creationId xmlns:a16="http://schemas.microsoft.com/office/drawing/2014/main" id="{6D462C5E-F407-4C22-B7EE-8950995BCD99}"/>
              </a:ext>
            </a:extLst>
          </p:cNvPr>
          <p:cNvSpPr txBox="1"/>
          <p:nvPr/>
        </p:nvSpPr>
        <p:spPr>
          <a:xfrm>
            <a:off x="1022184" y="562953"/>
            <a:ext cx="3070071" cy="369332"/>
          </a:xfrm>
          <a:prstGeom prst="rect">
            <a:avLst/>
          </a:prstGeom>
          <a:noFill/>
        </p:spPr>
        <p:txBody>
          <a:bodyPr wrap="none" rtlCol="0">
            <a:spAutoFit/>
          </a:bodyPr>
          <a:lstStyle/>
          <a:p>
            <a:r>
              <a:rPr kumimoji="1" lang="en-US" altLang="ja-JP" dirty="0"/>
              <a:t>API</a:t>
            </a:r>
            <a:r>
              <a:rPr kumimoji="1" lang="ja-JP" altLang="en-US" dirty="0"/>
              <a:t>公開も納品の一部です。</a:t>
            </a:r>
          </a:p>
        </p:txBody>
      </p:sp>
      <p:graphicFrame>
        <p:nvGraphicFramePr>
          <p:cNvPr id="8" name="表 7">
            <a:extLst>
              <a:ext uri="{FF2B5EF4-FFF2-40B4-BE49-F238E27FC236}">
                <a16:creationId xmlns:a16="http://schemas.microsoft.com/office/drawing/2014/main" id="{50FFD520-8C30-4404-A7C6-54343D475516}"/>
              </a:ext>
            </a:extLst>
          </p:cNvPr>
          <p:cNvGraphicFramePr>
            <a:graphicFrameLocks noGrp="1"/>
          </p:cNvGraphicFramePr>
          <p:nvPr>
            <p:extLst>
              <p:ext uri="{D42A27DB-BD31-4B8C-83A1-F6EECF244321}">
                <p14:modId xmlns:p14="http://schemas.microsoft.com/office/powerpoint/2010/main" val="905203523"/>
              </p:ext>
            </p:extLst>
          </p:nvPr>
        </p:nvGraphicFramePr>
        <p:xfrm>
          <a:off x="500306" y="5739502"/>
          <a:ext cx="7886700" cy="914400"/>
        </p:xfrm>
        <a:graphic>
          <a:graphicData uri="http://schemas.openxmlformats.org/drawingml/2006/table">
            <a:tbl>
              <a:tblPr/>
              <a:tblGrid>
                <a:gridCol w="203200">
                  <a:extLst>
                    <a:ext uri="{9D8B030D-6E8A-4147-A177-3AD203B41FA5}">
                      <a16:colId xmlns:a16="http://schemas.microsoft.com/office/drawing/2014/main" val="1190727509"/>
                    </a:ext>
                  </a:extLst>
                </a:gridCol>
                <a:gridCol w="1727200">
                  <a:extLst>
                    <a:ext uri="{9D8B030D-6E8A-4147-A177-3AD203B41FA5}">
                      <a16:colId xmlns:a16="http://schemas.microsoft.com/office/drawing/2014/main" val="4235252621"/>
                    </a:ext>
                  </a:extLst>
                </a:gridCol>
                <a:gridCol w="1943100">
                  <a:extLst>
                    <a:ext uri="{9D8B030D-6E8A-4147-A177-3AD203B41FA5}">
                      <a16:colId xmlns:a16="http://schemas.microsoft.com/office/drawing/2014/main" val="1378456718"/>
                    </a:ext>
                  </a:extLst>
                </a:gridCol>
                <a:gridCol w="3022600">
                  <a:extLst>
                    <a:ext uri="{9D8B030D-6E8A-4147-A177-3AD203B41FA5}">
                      <a16:colId xmlns:a16="http://schemas.microsoft.com/office/drawing/2014/main" val="845664069"/>
                    </a:ext>
                  </a:extLst>
                </a:gridCol>
                <a:gridCol w="990600">
                  <a:extLst>
                    <a:ext uri="{9D8B030D-6E8A-4147-A177-3AD203B41FA5}">
                      <a16:colId xmlns:a16="http://schemas.microsoft.com/office/drawing/2014/main" val="52249876"/>
                    </a:ext>
                  </a:extLst>
                </a:gridCol>
              </a:tblGrid>
              <a:tr h="228600">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游ゴシック" panose="020B0400000000000000" pitchFamily="50" charset="-128"/>
                          <a:ea typeface="游ゴシック" panose="020B0400000000000000" pitchFamily="50" charset="-128"/>
                        </a:rPr>
                        <a:t>API</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項目名</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提供者名（補助事業者名）</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概要</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リンク先</a:t>
                      </a:r>
                      <a:r>
                        <a:rPr lang="en-US" sz="1100" b="0" i="0" u="none" strike="noStrike">
                          <a:solidFill>
                            <a:srgbClr val="000000"/>
                          </a:solidFill>
                          <a:effectLst/>
                          <a:latin typeface="游ゴシック" panose="020B0400000000000000" pitchFamily="50" charset="-128"/>
                          <a:ea typeface="游ゴシック" panose="020B0400000000000000" pitchFamily="50" charset="-128"/>
                        </a:rPr>
                        <a:t>URL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681112"/>
                  </a:ext>
                </a:extLst>
              </a:tr>
              <a:tr h="22860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JP-LINK</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組織間データ連携</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JP-LINK</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API</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623993"/>
                  </a:ext>
                </a:extLst>
              </a:tr>
              <a:tr h="22860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100" b="0" i="0" u="none" strike="noStrike" dirty="0" err="1">
                          <a:solidFill>
                            <a:srgbClr val="000000"/>
                          </a:solidFill>
                          <a:effectLst/>
                          <a:latin typeface="游ゴシック" panose="020B0400000000000000" pitchFamily="50" charset="-128"/>
                          <a:ea typeface="游ゴシック" panose="020B0400000000000000" pitchFamily="50" charset="-128"/>
                        </a:rPr>
                        <a:t>Symphonict</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IoT</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機器連携　</a:t>
                      </a:r>
                      <a:r>
                        <a:rPr lang="en-US" altLang="ja-JP" sz="1100" b="0" i="0" u="none" strike="noStrike" dirty="0" err="1">
                          <a:solidFill>
                            <a:srgbClr val="000000"/>
                          </a:solidFill>
                          <a:effectLst/>
                          <a:latin typeface="游ゴシック" panose="020B0400000000000000" pitchFamily="50" charset="-128"/>
                          <a:ea typeface="游ゴシック" panose="020B0400000000000000" pitchFamily="50" charset="-128"/>
                        </a:rPr>
                        <a:t>Symphonict</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798285"/>
                  </a:ext>
                </a:extLst>
              </a:tr>
              <a:tr h="22860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767033"/>
                  </a:ext>
                </a:extLst>
              </a:tr>
            </a:tbl>
          </a:graphicData>
        </a:graphic>
      </p:graphicFrame>
      <p:sp>
        <p:nvSpPr>
          <p:cNvPr id="9" name="矢印: 右 8">
            <a:extLst>
              <a:ext uri="{FF2B5EF4-FFF2-40B4-BE49-F238E27FC236}">
                <a16:creationId xmlns:a16="http://schemas.microsoft.com/office/drawing/2014/main" id="{DC347350-48BE-43DD-ADB3-A9B7FD552D89}"/>
              </a:ext>
            </a:extLst>
          </p:cNvPr>
          <p:cNvSpPr/>
          <p:nvPr/>
        </p:nvSpPr>
        <p:spPr>
          <a:xfrm>
            <a:off x="8509520" y="5963437"/>
            <a:ext cx="186612" cy="381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FB07724-05D3-4B4E-93F7-7226CF956042}"/>
              </a:ext>
            </a:extLst>
          </p:cNvPr>
          <p:cNvSpPr txBox="1"/>
          <p:nvPr/>
        </p:nvSpPr>
        <p:spPr>
          <a:xfrm>
            <a:off x="8976049" y="5963437"/>
            <a:ext cx="1569660" cy="369332"/>
          </a:xfrm>
          <a:prstGeom prst="rect">
            <a:avLst/>
          </a:prstGeom>
          <a:noFill/>
        </p:spPr>
        <p:txBody>
          <a:bodyPr wrap="none" rtlCol="0">
            <a:spAutoFit/>
          </a:bodyPr>
          <a:lstStyle/>
          <a:p>
            <a:r>
              <a:rPr kumimoji="1" lang="en-US" altLang="ja-JP" dirty="0"/>
              <a:t>CSPFC</a:t>
            </a:r>
            <a:r>
              <a:rPr kumimoji="1" lang="ja-JP" altLang="en-US" dirty="0"/>
              <a:t>内の</a:t>
            </a:r>
            <a:r>
              <a:rPr kumimoji="1" lang="en-US" altLang="ja-JP" dirty="0"/>
              <a:t>URL</a:t>
            </a:r>
            <a:endParaRPr kumimoji="1" lang="ja-JP" altLang="en-US" dirty="0"/>
          </a:p>
        </p:txBody>
      </p:sp>
    </p:spTree>
    <p:extLst>
      <p:ext uri="{BB962C8B-B14F-4D97-AF65-F5344CB8AC3E}">
        <p14:creationId xmlns:p14="http://schemas.microsoft.com/office/powerpoint/2010/main" val="2674493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189544" y="30396"/>
            <a:ext cx="9906000" cy="400110"/>
          </a:xfrm>
          <a:prstGeom prst="rect">
            <a:avLst/>
          </a:prstGeom>
          <a:noFill/>
        </p:spPr>
        <p:txBody>
          <a:bodyPr wrap="square" rtlCol="0">
            <a:spAutoFit/>
          </a:bodyPr>
          <a:lstStyle/>
          <a:p>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　　スマートシティ推進事業　</a:t>
            </a:r>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API</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の公開について</a:t>
            </a:r>
          </a:p>
        </p:txBody>
      </p:sp>
      <p:cxnSp>
        <p:nvCxnSpPr>
          <p:cNvPr id="38" name="直線コネクタ 37"/>
          <p:cNvCxnSpPr/>
          <p:nvPr/>
        </p:nvCxnSpPr>
        <p:spPr>
          <a:xfrm>
            <a:off x="1143000" y="476673"/>
            <a:ext cx="9906000" cy="12359"/>
          </a:xfrm>
          <a:prstGeom prst="line">
            <a:avLst/>
          </a:prstGeom>
          <a:noFill/>
          <a:ln w="28575" cap="flat" cmpd="sng" algn="ctr">
            <a:solidFill>
              <a:srgbClr val="ED7D31"/>
            </a:solidFill>
            <a:prstDash val="solid"/>
            <a:miter lim="800000"/>
          </a:ln>
          <a:effectLst/>
        </p:spPr>
      </p:cxnSp>
      <p:sp>
        <p:nvSpPr>
          <p:cNvPr id="17" name="正方形/長方形 16"/>
          <p:cNvSpPr/>
          <p:nvPr/>
        </p:nvSpPr>
        <p:spPr>
          <a:xfrm>
            <a:off x="1318637" y="620688"/>
            <a:ext cx="1858709" cy="288032"/>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公開先</a:t>
            </a:r>
          </a:p>
        </p:txBody>
      </p:sp>
      <p:sp>
        <p:nvSpPr>
          <p:cNvPr id="11" name="正方形/長方形 10"/>
          <p:cNvSpPr/>
          <p:nvPr/>
        </p:nvSpPr>
        <p:spPr>
          <a:xfrm>
            <a:off x="1342302" y="1884604"/>
            <a:ext cx="1858709" cy="288032"/>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公開項目</a:t>
            </a:r>
          </a:p>
        </p:txBody>
      </p:sp>
      <p:sp>
        <p:nvSpPr>
          <p:cNvPr id="12" name="テキスト ボックス 11"/>
          <p:cNvSpPr txBox="1"/>
          <p:nvPr/>
        </p:nvSpPr>
        <p:spPr>
          <a:xfrm>
            <a:off x="1498511" y="2332330"/>
            <a:ext cx="9412440" cy="600164"/>
          </a:xfrm>
          <a:prstGeom prst="rect">
            <a:avLst/>
          </a:prstGeom>
          <a:noFill/>
        </p:spPr>
        <p:txBody>
          <a:bodyPr wrap="square" rtlCol="0">
            <a:spAutoFit/>
          </a:bodyPr>
          <a:lstStyle/>
          <a:p>
            <a:pPr marL="285750" indent="-285750">
              <a:spcBef>
                <a:spcPts val="600"/>
              </a:spcBef>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スマートシティ官民連携プラットフォーム上に公開する</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情報は以下のとおり。</a:t>
            </a:r>
            <a:endParaRPr lang="en-US" altLang="ja-JP" sz="1400" dirty="0">
              <a:latin typeface="Meiryo UI" panose="020B0604030504040204" pitchFamily="50" charset="-128"/>
              <a:ea typeface="Meiryo UI" panose="020B0604030504040204" pitchFamily="50" charset="-128"/>
            </a:endParaRPr>
          </a:p>
          <a:p>
            <a:pPr>
              <a:spcBef>
                <a:spcPts val="600"/>
              </a:spcBef>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項目名、提供者名（補助事業者名）、概要、リンク先</a:t>
            </a:r>
            <a:r>
              <a:rPr lang="en-US" altLang="ja-JP" sz="1400" dirty="0">
                <a:latin typeface="Meiryo UI" panose="020B0604030504040204" pitchFamily="50" charset="-128"/>
                <a:ea typeface="Meiryo UI" panose="020B0604030504040204" pitchFamily="50" charset="-128"/>
              </a:rPr>
              <a:t>URL</a:t>
            </a:r>
          </a:p>
        </p:txBody>
      </p:sp>
      <p:sp>
        <p:nvSpPr>
          <p:cNvPr id="21" name="テキスト ボックス 20"/>
          <p:cNvSpPr txBox="1"/>
          <p:nvPr/>
        </p:nvSpPr>
        <p:spPr>
          <a:xfrm>
            <a:off x="1441483" y="1050409"/>
            <a:ext cx="9417496" cy="523220"/>
          </a:xfrm>
          <a:prstGeom prst="rect">
            <a:avLst/>
          </a:prstGeom>
          <a:noFill/>
        </p:spPr>
        <p:txBody>
          <a:bodyPr wrap="square" rtlCol="0">
            <a:spAutoFit/>
          </a:bodyPr>
          <a:lstStyle/>
          <a:p>
            <a:pPr marL="285750" indent="-285750">
              <a:spcBef>
                <a:spcPts val="600"/>
              </a:spcBef>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スマートシティ官民連携プラットフォームホームページ内「スマートシティ</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カタログサイト」に公開（</a:t>
            </a:r>
            <a:r>
              <a:rPr lang="en-US" altLang="ja-JP" sz="1400" dirty="0">
                <a:latin typeface="Meiryo UI" panose="020B0604030504040204" pitchFamily="50" charset="-128"/>
                <a:ea typeface="Meiryo UI" panose="020B0604030504040204" pitchFamily="50" charset="-128"/>
                <a:hlinkClick r:id="rId2"/>
              </a:rPr>
              <a:t> https://www.mlit.go.jp/scpf/efforts/index.html </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503040" y="3049216"/>
            <a:ext cx="9417496" cy="307777"/>
          </a:xfrm>
          <a:prstGeom prst="rect">
            <a:avLst/>
          </a:prstGeom>
          <a:noFill/>
        </p:spPr>
        <p:txBody>
          <a:bodyPr wrap="square" rtlCol="0">
            <a:spAutoFit/>
          </a:bodyPr>
          <a:lstStyle/>
          <a:p>
            <a:pPr marL="285750" indent="-285750">
              <a:spcBef>
                <a:spcPts val="600"/>
              </a:spcBef>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補助事業者側において、リンク先</a:t>
            </a:r>
            <a:r>
              <a:rPr lang="en-US" altLang="ja-JP" sz="1400" dirty="0">
                <a:latin typeface="Meiryo UI" panose="020B0604030504040204" pitchFamily="50" charset="-128"/>
                <a:ea typeface="Meiryo UI" panose="020B0604030504040204" pitchFamily="50" charset="-128"/>
              </a:rPr>
              <a:t>URL</a:t>
            </a:r>
            <a:r>
              <a:rPr lang="ja-JP" altLang="en-US" sz="1400" dirty="0">
                <a:latin typeface="Meiryo UI" panose="020B0604030504040204" pitchFamily="50" charset="-128"/>
                <a:ea typeface="Meiryo UI" panose="020B0604030504040204" pitchFamily="50" charset="-128"/>
              </a:rPr>
              <a:t>の</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公開ページを作成願います。</a:t>
            </a:r>
            <a:endParaRPr lang="en-US" altLang="ja-JP" sz="1400" dirty="0">
              <a:latin typeface="Meiryo UI" panose="020B0604030504040204" pitchFamily="50" charset="-128"/>
              <a:ea typeface="Meiryo UI" panose="020B0604030504040204" pitchFamily="50" charset="-128"/>
            </a:endParaRPr>
          </a:p>
        </p:txBody>
      </p:sp>
      <p:sp>
        <p:nvSpPr>
          <p:cNvPr id="24" name="正方形/長方形 23"/>
          <p:cNvSpPr/>
          <p:nvPr/>
        </p:nvSpPr>
        <p:spPr>
          <a:xfrm>
            <a:off x="1374357" y="3685256"/>
            <a:ext cx="1858709" cy="288032"/>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掲載の進め方</a:t>
            </a:r>
          </a:p>
        </p:txBody>
      </p:sp>
      <p:sp>
        <p:nvSpPr>
          <p:cNvPr id="25" name="テキスト ボックス 24"/>
          <p:cNvSpPr txBox="1"/>
          <p:nvPr/>
        </p:nvSpPr>
        <p:spPr>
          <a:xfrm>
            <a:off x="1508701" y="4315614"/>
            <a:ext cx="9412440" cy="892552"/>
          </a:xfrm>
          <a:prstGeom prst="rect">
            <a:avLst/>
          </a:prstGeom>
          <a:noFill/>
        </p:spPr>
        <p:txBody>
          <a:bodyPr wrap="square" rtlCol="0">
            <a:spAutoFit/>
          </a:bodyPr>
          <a:lstStyle/>
          <a:p>
            <a:pPr marL="342900" indent="-342900">
              <a:spcBef>
                <a:spcPts val="600"/>
              </a:spcBef>
              <a:buFont typeface="+mj-lt"/>
              <a:buAutoNum type="arabicPeriod"/>
            </a:pPr>
            <a:r>
              <a:rPr lang="ja-JP" altLang="en-US" sz="1400" dirty="0">
                <a:latin typeface="Meiryo UI" panose="020B0604030504040204" pitchFamily="50" charset="-128"/>
                <a:ea typeface="Meiryo UI" panose="020B0604030504040204" pitchFamily="50" charset="-128"/>
              </a:rPr>
              <a:t>事業終了までに、補助事業者側において</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公開ページの作成をお願いします。</a:t>
            </a:r>
            <a:endParaRPr lang="en-US" altLang="ja-JP" sz="1400" dirty="0">
              <a:latin typeface="Meiryo UI" panose="020B0604030504040204" pitchFamily="50" charset="-128"/>
              <a:ea typeface="Meiryo UI" panose="020B0604030504040204" pitchFamily="50" charset="-128"/>
            </a:endParaRPr>
          </a:p>
          <a:p>
            <a:pPr marL="342900" indent="-342900">
              <a:spcBef>
                <a:spcPts val="600"/>
              </a:spcBef>
              <a:buFont typeface="+mj-lt"/>
              <a:buAutoNum type="arabicPeriod"/>
            </a:pP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金</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までに、最終検査資料の</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つとして「</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カタログ登録様式」を提出してください。</a:t>
            </a:r>
            <a:endParaRPr lang="en-US" altLang="ja-JP" sz="1400" dirty="0">
              <a:latin typeface="Meiryo UI" panose="020B0604030504040204" pitchFamily="50" charset="-128"/>
              <a:ea typeface="Meiryo UI" panose="020B0604030504040204" pitchFamily="50" charset="-128"/>
            </a:endParaRPr>
          </a:p>
          <a:p>
            <a:pPr marL="342900" indent="-342900">
              <a:spcBef>
                <a:spcPts val="600"/>
              </a:spcBef>
              <a:buFont typeface="+mj-lt"/>
              <a:buAutoNum type="arabicPeriod"/>
            </a:pPr>
            <a:r>
              <a:rPr lang="ja-JP" altLang="en-US" sz="1400" dirty="0">
                <a:latin typeface="Meiryo UI" panose="020B0604030504040204" pitchFamily="50" charset="-128"/>
                <a:ea typeface="Meiryo UI" panose="020B0604030504040204" pitchFamily="50" charset="-128"/>
              </a:rPr>
              <a:t>準備でき次第、「スマートシティ</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カタログサイト」において、</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情報を公開します。</a:t>
            </a:r>
            <a:endParaRPr lang="en-US" altLang="ja-JP" sz="1400" dirty="0">
              <a:latin typeface="Meiryo UI" panose="020B0604030504040204" pitchFamily="50" charset="-128"/>
              <a:ea typeface="Meiryo UI" panose="020B0604030504040204" pitchFamily="50" charset="-128"/>
            </a:endParaRPr>
          </a:p>
        </p:txBody>
      </p:sp>
      <p:sp>
        <p:nvSpPr>
          <p:cNvPr id="26" name="スライド番号プレースホルダー 5"/>
          <p:cNvSpPr txBox="1">
            <a:spLocks/>
          </p:cNvSpPr>
          <p:nvPr/>
        </p:nvSpPr>
        <p:spPr>
          <a:xfrm>
            <a:off x="10498456" y="30483"/>
            <a:ext cx="504000" cy="365125"/>
          </a:xfrm>
          <a:prstGeom prst="rect">
            <a:avLst/>
          </a:prstGeom>
          <a:ln>
            <a:solidFill>
              <a:schemeClr val="tx1"/>
            </a:solidFill>
          </a:ln>
        </p:spPr>
        <p:txBody>
          <a:bodyPr/>
          <a:lstStyle>
            <a:defPPr>
              <a:defRPr lang="ja-JP"/>
            </a:defPPr>
            <a:lvl1pPr algn="ctr" rtl="0" eaLnBrk="0" fontAlgn="base" hangingPunct="0">
              <a:spcBef>
                <a:spcPct val="0"/>
              </a:spcBef>
              <a:spcAft>
                <a:spcPct val="0"/>
              </a:spcAft>
              <a:defRPr kumimoji="1" sz="16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97ED7679-5968-4860-A5A3-ED6D058F82DC}" type="slidenum">
              <a:rPr lang="ja-JP" altLang="en-US">
                <a:solidFill>
                  <a:prstClr val="black"/>
                </a:solidFill>
              </a:rPr>
              <a:pPr>
                <a:defRPr/>
              </a:pPr>
              <a:t>25</a:t>
            </a:fld>
            <a:endParaRPr lang="ja-JP" altLang="en-US" dirty="0">
              <a:solidFill>
                <a:prstClr val="black"/>
              </a:solidFill>
            </a:endParaRPr>
          </a:p>
        </p:txBody>
      </p:sp>
    </p:spTree>
    <p:extLst>
      <p:ext uri="{BB962C8B-B14F-4D97-AF65-F5344CB8AC3E}">
        <p14:creationId xmlns:p14="http://schemas.microsoft.com/office/powerpoint/2010/main" val="78874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9DDE4B3-74E9-4FB8-B29E-2CBAC0AC1B12}"/>
              </a:ext>
            </a:extLst>
          </p:cNvPr>
          <p:cNvPicPr>
            <a:picLocks noChangeAspect="1"/>
          </p:cNvPicPr>
          <p:nvPr/>
        </p:nvPicPr>
        <p:blipFill rotWithShape="1">
          <a:blip r:embed="rId2"/>
          <a:srcRect t="13350"/>
          <a:stretch/>
        </p:blipFill>
        <p:spPr>
          <a:xfrm>
            <a:off x="0" y="1047750"/>
            <a:ext cx="12192000" cy="5629882"/>
          </a:xfrm>
          <a:prstGeom prst="rect">
            <a:avLst/>
          </a:prstGeom>
        </p:spPr>
      </p:pic>
    </p:spTree>
    <p:extLst>
      <p:ext uri="{BB962C8B-B14F-4D97-AF65-F5344CB8AC3E}">
        <p14:creationId xmlns:p14="http://schemas.microsoft.com/office/powerpoint/2010/main" val="3121390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82430DA-6FC4-4A66-9D8E-4EB930253A68}"/>
              </a:ext>
            </a:extLst>
          </p:cNvPr>
          <p:cNvPicPr>
            <a:picLocks noChangeAspect="1"/>
          </p:cNvPicPr>
          <p:nvPr/>
        </p:nvPicPr>
        <p:blipFill rotWithShape="1">
          <a:blip r:embed="rId2"/>
          <a:srcRect l="9091" t="12343" r="22955" b="2902"/>
          <a:stretch/>
        </p:blipFill>
        <p:spPr>
          <a:xfrm>
            <a:off x="332340" y="3424940"/>
            <a:ext cx="4401135" cy="2973343"/>
          </a:xfrm>
          <a:prstGeom prst="rect">
            <a:avLst/>
          </a:prstGeom>
        </p:spPr>
      </p:pic>
      <p:sp>
        <p:nvSpPr>
          <p:cNvPr id="4" name="テキスト ボックス 3">
            <a:extLst>
              <a:ext uri="{FF2B5EF4-FFF2-40B4-BE49-F238E27FC236}">
                <a16:creationId xmlns:a16="http://schemas.microsoft.com/office/drawing/2014/main" id="{EEA1AF79-7C9D-4B68-A777-3E62448685FC}"/>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豊能アプリ　ベータ</a:t>
            </a:r>
            <a:r>
              <a:rPr lang="en-US" altLang="ja-JP" dirty="0">
                <a:solidFill>
                  <a:schemeClr val="bg1"/>
                </a:solidFill>
              </a:rPr>
              <a:t>―</a:t>
            </a:r>
            <a:r>
              <a:rPr lang="ja-JP" altLang="en-US" dirty="0">
                <a:solidFill>
                  <a:schemeClr val="bg1"/>
                </a:solidFill>
              </a:rPr>
              <a:t>版リリース</a:t>
            </a:r>
          </a:p>
        </p:txBody>
      </p:sp>
      <p:sp>
        <p:nvSpPr>
          <p:cNvPr id="5" name="テキスト ボックス 4">
            <a:extLst>
              <a:ext uri="{FF2B5EF4-FFF2-40B4-BE49-F238E27FC236}">
                <a16:creationId xmlns:a16="http://schemas.microsoft.com/office/drawing/2014/main" id="{0C05AF53-8136-433E-B7C4-A68CFE33217A}"/>
              </a:ext>
            </a:extLst>
          </p:cNvPr>
          <p:cNvSpPr txBox="1"/>
          <p:nvPr/>
        </p:nvSpPr>
        <p:spPr>
          <a:xfrm>
            <a:off x="162733" y="589264"/>
            <a:ext cx="7686720" cy="923330"/>
          </a:xfrm>
          <a:prstGeom prst="rect">
            <a:avLst/>
          </a:prstGeom>
          <a:noFill/>
        </p:spPr>
        <p:txBody>
          <a:bodyPr wrap="none" rtlCol="0">
            <a:spAutoFit/>
          </a:bodyPr>
          <a:lstStyle/>
          <a:p>
            <a:r>
              <a:rPr kumimoji="1" lang="en-US" altLang="ja-JP" dirty="0"/>
              <a:t>12</a:t>
            </a:r>
            <a:r>
              <a:rPr kumimoji="1" lang="ja-JP" altLang="en-US" dirty="0"/>
              <a:t>月</a:t>
            </a:r>
            <a:r>
              <a:rPr kumimoji="1" lang="en-US" altLang="ja-JP" dirty="0"/>
              <a:t>1</a:t>
            </a:r>
            <a:r>
              <a:rPr kumimoji="1" lang="ja-JP" altLang="en-US" dirty="0"/>
              <a:t>日　アルファー版リリース（Ｗｅｂアプリ）</a:t>
            </a:r>
            <a:endParaRPr kumimoji="1" lang="en-US" altLang="ja-JP" dirty="0"/>
          </a:p>
          <a:p>
            <a:r>
              <a:rPr kumimoji="1" lang="en-US" altLang="ja-JP" b="1" dirty="0"/>
              <a:t>1</a:t>
            </a:r>
            <a:r>
              <a:rPr kumimoji="1" lang="ja-JP" altLang="en-US" b="1" dirty="0"/>
              <a:t>月初旬　ベーター版リリース（</a:t>
            </a:r>
            <a:r>
              <a:rPr kumimoji="1" lang="ja-JP" altLang="en-US" b="1" dirty="0">
                <a:solidFill>
                  <a:schemeClr val="accent6">
                    <a:lumMod val="75000"/>
                  </a:schemeClr>
                </a:solidFill>
              </a:rPr>
              <a:t>ネイティブアプリ＋</a:t>
            </a:r>
            <a:r>
              <a:rPr kumimoji="1" lang="en-US" altLang="ja-JP" b="1" dirty="0">
                <a:solidFill>
                  <a:schemeClr val="accent6">
                    <a:lumMod val="75000"/>
                  </a:schemeClr>
                </a:solidFill>
              </a:rPr>
              <a:t>ID</a:t>
            </a:r>
            <a:r>
              <a:rPr kumimoji="1" lang="ja-JP" altLang="en-US" b="1" dirty="0">
                <a:solidFill>
                  <a:schemeClr val="accent6">
                    <a:lumMod val="75000"/>
                  </a:schemeClr>
                </a:solidFill>
              </a:rPr>
              <a:t>連携</a:t>
            </a:r>
            <a:r>
              <a:rPr kumimoji="1" lang="ja-JP" altLang="en-US" b="1" dirty="0"/>
              <a:t>）</a:t>
            </a:r>
            <a:endParaRPr kumimoji="1" lang="en-US" altLang="ja-JP" b="1" dirty="0"/>
          </a:p>
          <a:p>
            <a:r>
              <a:rPr kumimoji="1" lang="en-US" altLang="ja-JP" dirty="0"/>
              <a:t>2</a:t>
            </a:r>
            <a:r>
              <a:rPr kumimoji="1" lang="ja-JP" altLang="en-US" dirty="0"/>
              <a:t>月初旬　商用版リリース（データ連携対応→データ連携は</a:t>
            </a:r>
            <a:r>
              <a:rPr kumimoji="1" lang="en-US" altLang="ja-JP" dirty="0"/>
              <a:t>2/17</a:t>
            </a:r>
            <a:r>
              <a:rPr kumimoji="1" lang="ja-JP" altLang="en-US" dirty="0"/>
              <a:t>以降）</a:t>
            </a:r>
          </a:p>
        </p:txBody>
      </p:sp>
      <p:sp>
        <p:nvSpPr>
          <p:cNvPr id="6" name="テキスト ボックス 5">
            <a:extLst>
              <a:ext uri="{FF2B5EF4-FFF2-40B4-BE49-F238E27FC236}">
                <a16:creationId xmlns:a16="http://schemas.microsoft.com/office/drawing/2014/main" id="{242FA4FE-1A03-4756-8A0A-02218A946459}"/>
              </a:ext>
            </a:extLst>
          </p:cNvPr>
          <p:cNvSpPr txBox="1"/>
          <p:nvPr/>
        </p:nvSpPr>
        <p:spPr>
          <a:xfrm>
            <a:off x="4578609" y="1868233"/>
            <a:ext cx="7498343" cy="4708981"/>
          </a:xfrm>
          <a:prstGeom prst="rect">
            <a:avLst/>
          </a:prstGeom>
          <a:noFill/>
        </p:spPr>
        <p:txBody>
          <a:bodyPr wrap="square" rtlCol="0">
            <a:spAutoFit/>
          </a:bodyPr>
          <a:lstStyle/>
          <a:p>
            <a:r>
              <a:rPr kumimoji="1" lang="ja-JP" altLang="en-US" sz="2800" b="1" dirty="0">
                <a:solidFill>
                  <a:schemeClr val="accent6">
                    <a:lumMod val="75000"/>
                  </a:schemeClr>
                </a:solidFill>
              </a:rPr>
              <a:t>ネイティブアプリ</a:t>
            </a:r>
            <a:r>
              <a:rPr kumimoji="1" lang="ja-JP" altLang="en-US" sz="2800" b="1" dirty="0"/>
              <a:t>に向けて</a:t>
            </a:r>
            <a:endParaRPr kumimoji="1" lang="en-US" altLang="ja-JP" sz="2800" b="1" dirty="0"/>
          </a:p>
          <a:p>
            <a:r>
              <a:rPr kumimoji="1" lang="ja-JP" altLang="en-US" sz="2800" b="1" dirty="0"/>
              <a:t>　・ネイティブアプリ提供会社</a:t>
            </a:r>
            <a:endParaRPr kumimoji="1" lang="en-US" altLang="ja-JP" sz="2800" b="1" dirty="0"/>
          </a:p>
          <a:p>
            <a:r>
              <a:rPr kumimoji="1" lang="ja-JP" altLang="en-US" sz="2800" b="1" dirty="0"/>
              <a:t>　　　　</a:t>
            </a:r>
            <a:r>
              <a:rPr kumimoji="1" lang="en-US" altLang="ja-JP" sz="2800" b="1" dirty="0" err="1"/>
              <a:t>Deeplink</a:t>
            </a:r>
            <a:r>
              <a:rPr kumimoji="1" lang="en-US" altLang="ja-JP" sz="2800" b="1" dirty="0"/>
              <a:t>/</a:t>
            </a:r>
            <a:r>
              <a:rPr kumimoji="1" lang="ja-JP" altLang="en-US" sz="2800" b="1" dirty="0"/>
              <a:t>ユニバーサルリンクを提出</a:t>
            </a:r>
            <a:endParaRPr kumimoji="1" lang="en-US" altLang="ja-JP" sz="2800" b="1" dirty="0"/>
          </a:p>
          <a:p>
            <a:r>
              <a:rPr kumimoji="1" lang="ja-JP" altLang="en-US" sz="2800" b="1" dirty="0"/>
              <a:t>　・Ｗｅｂサービス</a:t>
            </a:r>
            <a:br>
              <a:rPr kumimoji="1" lang="en-US" altLang="ja-JP" sz="2800" b="1" dirty="0"/>
            </a:br>
            <a:r>
              <a:rPr kumimoji="1" lang="ja-JP" altLang="en-US" sz="2800" b="1" dirty="0"/>
              <a:t>　　　　 ＵＲＬ</a:t>
            </a:r>
            <a:r>
              <a:rPr kumimoji="1" lang="en-US" altLang="ja-JP" sz="2800" b="1" dirty="0"/>
              <a:t>/</a:t>
            </a:r>
            <a:r>
              <a:rPr kumimoji="1" lang="ja-JP" altLang="en-US" sz="2800" b="1" dirty="0"/>
              <a:t>ＷｅｂＡＰＩ提出</a:t>
            </a:r>
            <a:endParaRPr kumimoji="1" lang="en-US" altLang="ja-JP" sz="2800" b="1" dirty="0"/>
          </a:p>
          <a:p>
            <a:endParaRPr kumimoji="1" lang="en-US" altLang="ja-JP" sz="2800" b="1" dirty="0"/>
          </a:p>
          <a:p>
            <a:endParaRPr kumimoji="1" lang="en-US" altLang="ja-JP" sz="2800" b="1" dirty="0"/>
          </a:p>
          <a:p>
            <a:r>
              <a:rPr kumimoji="1" lang="ja-JP" altLang="en-US" sz="2800" b="1" dirty="0"/>
              <a:t>　　</a:t>
            </a:r>
            <a:r>
              <a:rPr kumimoji="1" lang="ja-JP" altLang="en-US" sz="2800" b="1" dirty="0">
                <a:solidFill>
                  <a:srgbClr val="FF0000"/>
                </a:solidFill>
              </a:rPr>
              <a:t>納品検収そろそろ始まります。</a:t>
            </a:r>
            <a:endParaRPr kumimoji="1" lang="en-US" altLang="ja-JP" sz="2800" b="1" dirty="0">
              <a:solidFill>
                <a:srgbClr val="FF0000"/>
              </a:solidFill>
            </a:endParaRPr>
          </a:p>
          <a:p>
            <a:r>
              <a:rPr kumimoji="1" lang="ja-JP" altLang="en-US" sz="2800" b="1" dirty="0"/>
              <a:t>（</a:t>
            </a:r>
            <a:r>
              <a:rPr kumimoji="1" lang="en-US" altLang="ja-JP" sz="2800" b="1" dirty="0"/>
              <a:t>CSPFC</a:t>
            </a:r>
            <a:r>
              <a:rPr kumimoji="1" lang="ja-JP" altLang="en-US" sz="2800" b="1" dirty="0"/>
              <a:t>事務局へ提出お願いします。）</a:t>
            </a:r>
            <a:br>
              <a:rPr kumimoji="1" lang="en-US" altLang="ja-JP" sz="2800" b="1" dirty="0"/>
            </a:br>
            <a:br>
              <a:rPr kumimoji="1" lang="en-US" altLang="ja-JP" sz="2800" b="1" dirty="0"/>
            </a:br>
            <a:r>
              <a:rPr kumimoji="1" lang="ja-JP" altLang="en-US" sz="2000" b="1" dirty="0"/>
              <a:t>＊事務局はリスト化お願いします。</a:t>
            </a:r>
            <a:endParaRPr kumimoji="1" lang="ja-JP" altLang="en-US" sz="2800" b="1" dirty="0"/>
          </a:p>
        </p:txBody>
      </p:sp>
      <p:pic>
        <p:nvPicPr>
          <p:cNvPr id="12" name="図 11">
            <a:extLst>
              <a:ext uri="{FF2B5EF4-FFF2-40B4-BE49-F238E27FC236}">
                <a16:creationId xmlns:a16="http://schemas.microsoft.com/office/drawing/2014/main" id="{988C2BE3-5DAF-4DB6-8CA4-7DB888C9F6E9}"/>
              </a:ext>
            </a:extLst>
          </p:cNvPr>
          <p:cNvPicPr>
            <a:picLocks noChangeAspect="1"/>
          </p:cNvPicPr>
          <p:nvPr/>
        </p:nvPicPr>
        <p:blipFill rotWithShape="1">
          <a:blip r:embed="rId3"/>
          <a:srcRect l="49999" t="17304" r="30975" b="4297"/>
          <a:stretch/>
        </p:blipFill>
        <p:spPr>
          <a:xfrm>
            <a:off x="2301734" y="1869135"/>
            <a:ext cx="1253408" cy="2776202"/>
          </a:xfrm>
          <a:prstGeom prst="rect">
            <a:avLst/>
          </a:prstGeom>
        </p:spPr>
      </p:pic>
    </p:spTree>
    <p:extLst>
      <p:ext uri="{BB962C8B-B14F-4D97-AF65-F5344CB8AC3E}">
        <p14:creationId xmlns:p14="http://schemas.microsoft.com/office/powerpoint/2010/main" val="3757269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4A5FB3FF-E2A7-4BED-B90C-46B8E4D35CF9}"/>
              </a:ext>
            </a:extLst>
          </p:cNvPr>
          <p:cNvGraphicFramePr>
            <a:graphicFrameLocks noGrp="1"/>
          </p:cNvGraphicFramePr>
          <p:nvPr>
            <p:extLst>
              <p:ext uri="{D42A27DB-BD31-4B8C-83A1-F6EECF244321}">
                <p14:modId xmlns:p14="http://schemas.microsoft.com/office/powerpoint/2010/main" val="750774948"/>
              </p:ext>
            </p:extLst>
          </p:nvPr>
        </p:nvGraphicFramePr>
        <p:xfrm>
          <a:off x="829159" y="612183"/>
          <a:ext cx="9461715" cy="5764809"/>
        </p:xfrm>
        <a:graphic>
          <a:graphicData uri="http://schemas.openxmlformats.org/drawingml/2006/table">
            <a:tbl>
              <a:tblPr/>
              <a:tblGrid>
                <a:gridCol w="2357628">
                  <a:extLst>
                    <a:ext uri="{9D8B030D-6E8A-4147-A177-3AD203B41FA5}">
                      <a16:colId xmlns:a16="http://schemas.microsoft.com/office/drawing/2014/main" val="1898098848"/>
                    </a:ext>
                  </a:extLst>
                </a:gridCol>
                <a:gridCol w="2111463">
                  <a:extLst>
                    <a:ext uri="{9D8B030D-6E8A-4147-A177-3AD203B41FA5}">
                      <a16:colId xmlns:a16="http://schemas.microsoft.com/office/drawing/2014/main" val="3617076171"/>
                    </a:ext>
                  </a:extLst>
                </a:gridCol>
                <a:gridCol w="4992624">
                  <a:extLst>
                    <a:ext uri="{9D8B030D-6E8A-4147-A177-3AD203B41FA5}">
                      <a16:colId xmlns:a16="http://schemas.microsoft.com/office/drawing/2014/main" val="1403629287"/>
                    </a:ext>
                  </a:extLst>
                </a:gridCol>
              </a:tblGrid>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企業</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カテゴリ</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質問内容</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088495"/>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イベント</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街のイベント（お祭りや防災訓練など）を知りたい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241446"/>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イベント</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子育てイベントを知りたい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7371622"/>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イベント</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スマートフォン教室を知りたい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581790"/>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移動</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電動キックボードを借りる</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072536"/>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移動</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電動三輪車を借りる</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9310801"/>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移動</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自転車を借りる</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0904343"/>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（未定）</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移動</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バスに家の前まで迎えに来てもらう</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2349493"/>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歩数やカロリーを表示し、イベントで商品券などをもらう</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9245177"/>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三井住友海上</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歩数と睡眠や食事など健康を管理</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418827"/>
                  </a:ext>
                </a:extLst>
              </a:tr>
              <a:tr h="145710">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（未定）</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健康ポイントでお薬やサプリメントが欲しい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947263"/>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ヘルスラボ</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健康相談をしたい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06109"/>
                  </a:ext>
                </a:extLst>
              </a:tr>
              <a:tr h="145710">
                <a:tc>
                  <a:txBody>
                    <a:bodyPr/>
                    <a:lstStyle/>
                    <a:p>
                      <a:pPr algn="l" fontAlgn="ctr"/>
                      <a:r>
                        <a:rPr lang="pt-BR" sz="1050" b="0" i="0" u="none" strike="noStrike">
                          <a:solidFill>
                            <a:srgbClr val="000000"/>
                          </a:solidFill>
                          <a:effectLst/>
                          <a:latin typeface="游ゴシック" panose="020B0400000000000000" pitchFamily="50" charset="-128"/>
                          <a:ea typeface="游ゴシック" panose="020B0400000000000000" pitchFamily="50" charset="-128"/>
                        </a:rPr>
                        <a:t>三井住友海上/H2O</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買物</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スーパーのチラシをみたい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360508"/>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三井住友海上</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買物</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移動販売の種類や場所を知りたい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5010435"/>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（未定）</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買物</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買物代行をお願いしたい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260876"/>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学校向け　事業参観などオンラインで出欠確認したい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822576"/>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スマホ教室を受講したい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968518"/>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スマホの使い方を知りたい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124930"/>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NoCode</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でサービスアプリを作りたい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777767"/>
                  </a:ext>
                </a:extLst>
              </a:tr>
              <a:tr h="145710">
                <a:tc>
                  <a:txBody>
                    <a:bodyPr/>
                    <a:lstStyle/>
                    <a:p>
                      <a:pPr algn="l" fontAlgn="ctr"/>
                      <a:r>
                        <a:rPr lang="en-US" sz="1050" b="0" i="0" u="none" strike="noStrike">
                          <a:solidFill>
                            <a:srgbClr val="000000"/>
                          </a:solidFill>
                          <a:effectLst/>
                          <a:latin typeface="游ゴシック" panose="020B0400000000000000" pitchFamily="50" charset="-128"/>
                          <a:ea typeface="游ゴシック" panose="020B0400000000000000" pitchFamily="50" charset="-128"/>
                        </a:rPr>
                        <a:t>Youtube</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オンラインで授業を受けたい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570659"/>
                  </a:ext>
                </a:extLst>
              </a:tr>
              <a:tr h="145710">
                <a:tc>
                  <a:txBody>
                    <a:bodyPr/>
                    <a:lstStyle/>
                    <a:p>
                      <a:pPr algn="l" fontAlgn="ct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NEC</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ネッツエスアイ</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支援</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見守りサービスで子供や介護者を確認したい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3272067"/>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三井住友海上</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支援</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災害時に避難場所を案内して欲しい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31807"/>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支援</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1634653"/>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（ドコモ）</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支払</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キャッシュレス（</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d</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ポイント</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/d</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払い）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0438510"/>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地域通貨・ポイントの活用</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7651303"/>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予約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教育（スマホ教室、学校ツールなど）</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5832190"/>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お仕事</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支援（見守りサービス、災害避難誘導など）</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8510249"/>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0161934"/>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ロボットコンサルティング</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お悩み相談</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7652741"/>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アスコエパートナーズ</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/NESIC</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行政サービス</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548560"/>
                  </a:ext>
                </a:extLst>
              </a:tr>
              <a:tr h="437128">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スマートシティサービスはこれから徐々に進化していきます。</a:t>
                      </a:r>
                      <a:b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現段階でまだまだ使い勝手が良いとは言えませんが、みなさまのご要望を反映していきたいと思います。</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474245"/>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全体</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操作性の満足度</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077249"/>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全体</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サービスの満足度</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5475502"/>
                  </a:ext>
                </a:extLst>
              </a:tr>
            </a:tbl>
          </a:graphicData>
        </a:graphic>
      </p:graphicFrame>
      <p:sp>
        <p:nvSpPr>
          <p:cNvPr id="3" name="テキスト ボックス 2">
            <a:extLst>
              <a:ext uri="{FF2B5EF4-FFF2-40B4-BE49-F238E27FC236}">
                <a16:creationId xmlns:a16="http://schemas.microsoft.com/office/drawing/2014/main" id="{C87D2248-86B3-45A1-B440-FC9A8B614C47}"/>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第</a:t>
            </a:r>
            <a:r>
              <a:rPr lang="en-US" altLang="ja-JP" dirty="0">
                <a:solidFill>
                  <a:schemeClr val="bg1"/>
                </a:solidFill>
              </a:rPr>
              <a:t>3</a:t>
            </a:r>
            <a:r>
              <a:rPr lang="ja-JP" altLang="en-US" dirty="0">
                <a:solidFill>
                  <a:schemeClr val="bg1"/>
                </a:solidFill>
              </a:rPr>
              <a:t>回目のアンケート（</a:t>
            </a:r>
            <a:r>
              <a:rPr lang="en-US" altLang="ja-JP" dirty="0">
                <a:solidFill>
                  <a:schemeClr val="bg1"/>
                </a:solidFill>
              </a:rPr>
              <a:t>KPI</a:t>
            </a:r>
            <a:r>
              <a:rPr lang="ja-JP" altLang="en-US" dirty="0">
                <a:solidFill>
                  <a:schemeClr val="bg1"/>
                </a:solidFill>
              </a:rPr>
              <a:t>への達成確認）</a:t>
            </a:r>
          </a:p>
        </p:txBody>
      </p:sp>
      <p:sp>
        <p:nvSpPr>
          <p:cNvPr id="4" name="テキスト ボックス 3">
            <a:extLst>
              <a:ext uri="{FF2B5EF4-FFF2-40B4-BE49-F238E27FC236}">
                <a16:creationId xmlns:a16="http://schemas.microsoft.com/office/drawing/2014/main" id="{FC0C59F7-A1FA-4BA7-A6AE-B7BDE941DB91}"/>
              </a:ext>
            </a:extLst>
          </p:cNvPr>
          <p:cNvSpPr txBox="1"/>
          <p:nvPr/>
        </p:nvSpPr>
        <p:spPr>
          <a:xfrm>
            <a:off x="829159" y="6427196"/>
            <a:ext cx="9533379" cy="369332"/>
          </a:xfrm>
          <a:prstGeom prst="rect">
            <a:avLst/>
          </a:prstGeom>
          <a:noFill/>
        </p:spPr>
        <p:txBody>
          <a:bodyPr wrap="none" rtlCol="0">
            <a:spAutoFit/>
          </a:bodyPr>
          <a:lstStyle/>
          <a:p>
            <a:r>
              <a:rPr kumimoji="1" lang="ja-JP" altLang="en-US" dirty="0"/>
              <a:t>住民アンケート最終締め切り</a:t>
            </a:r>
            <a:r>
              <a:rPr kumimoji="1" lang="en-US" altLang="ja-JP" dirty="0"/>
              <a:t>2/28</a:t>
            </a:r>
            <a:r>
              <a:rPr kumimoji="1" lang="ja-JP" altLang="en-US" dirty="0"/>
              <a:t>　　商品券引き渡し：</a:t>
            </a:r>
            <a:r>
              <a:rPr kumimoji="1" lang="en-US" altLang="ja-JP" dirty="0"/>
              <a:t>3</a:t>
            </a:r>
            <a:r>
              <a:rPr kumimoji="1" lang="ja-JP" altLang="en-US" dirty="0"/>
              <a:t>月初旬（フェスティバルも加味）</a:t>
            </a:r>
          </a:p>
        </p:txBody>
      </p:sp>
    </p:spTree>
    <p:extLst>
      <p:ext uri="{BB962C8B-B14F-4D97-AF65-F5344CB8AC3E}">
        <p14:creationId xmlns:p14="http://schemas.microsoft.com/office/powerpoint/2010/main" val="3665734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BFEDE0C-9851-4FB3-965E-20A85129B5CF}"/>
              </a:ext>
            </a:extLst>
          </p:cNvPr>
          <p:cNvSpPr txBox="1"/>
          <p:nvPr/>
        </p:nvSpPr>
        <p:spPr>
          <a:xfrm>
            <a:off x="1472011" y="61472"/>
            <a:ext cx="6094476" cy="369332"/>
          </a:xfrm>
          <a:prstGeom prst="rect">
            <a:avLst/>
          </a:prstGeom>
          <a:noFill/>
        </p:spPr>
        <p:txBody>
          <a:bodyPr wrap="square">
            <a:spAutoFit/>
          </a:bodyPr>
          <a:lstStyle/>
          <a:p>
            <a:r>
              <a:rPr lang="en-US" altLang="ja-JP" dirty="0">
                <a:solidFill>
                  <a:schemeClr val="bg1"/>
                </a:solidFill>
              </a:rPr>
              <a:t>3</a:t>
            </a:r>
            <a:r>
              <a:rPr lang="ja-JP" altLang="en-US" dirty="0">
                <a:solidFill>
                  <a:schemeClr val="bg1"/>
                </a:solidFill>
              </a:rPr>
              <a:t>回目スマホ教室</a:t>
            </a:r>
          </a:p>
        </p:txBody>
      </p:sp>
      <p:pic>
        <p:nvPicPr>
          <p:cNvPr id="1026" name="Picture 2" descr="説明がありません">
            <a:extLst>
              <a:ext uri="{FF2B5EF4-FFF2-40B4-BE49-F238E27FC236}">
                <a16:creationId xmlns:a16="http://schemas.microsoft.com/office/drawing/2014/main" id="{7AB9C5EA-6CEB-406A-AEC4-A82F904C0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51" y="640493"/>
            <a:ext cx="3332657" cy="47141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説明がありません">
            <a:extLst>
              <a:ext uri="{FF2B5EF4-FFF2-40B4-BE49-F238E27FC236}">
                <a16:creationId xmlns:a16="http://schemas.microsoft.com/office/drawing/2014/main" id="{6F2016F8-86D9-489A-B2BB-8565D984E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710" y="645224"/>
            <a:ext cx="3438876" cy="4864423"/>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F3ADF24C-3E45-4529-92B0-A3AFA921AD2C}"/>
              </a:ext>
            </a:extLst>
          </p:cNvPr>
          <p:cNvSpPr txBox="1"/>
          <p:nvPr/>
        </p:nvSpPr>
        <p:spPr>
          <a:xfrm>
            <a:off x="7994311" y="999640"/>
            <a:ext cx="3416320" cy="1754326"/>
          </a:xfrm>
          <a:prstGeom prst="rect">
            <a:avLst/>
          </a:prstGeom>
          <a:noFill/>
        </p:spPr>
        <p:txBody>
          <a:bodyPr wrap="none" rtlCol="0">
            <a:spAutoFit/>
          </a:bodyPr>
          <a:lstStyle/>
          <a:p>
            <a:r>
              <a:rPr kumimoji="1" lang="ja-JP" altLang="en-US" dirty="0"/>
              <a:t>イベント：</a:t>
            </a:r>
            <a:endParaRPr kumimoji="1" lang="en-US" altLang="ja-JP" dirty="0"/>
          </a:p>
          <a:p>
            <a:r>
              <a:rPr kumimoji="1" lang="ja-JP" altLang="en-US" dirty="0"/>
              <a:t>　とよのんコンシュルジュ体験</a:t>
            </a:r>
            <a:endParaRPr kumimoji="1" lang="en-US" altLang="ja-JP" dirty="0"/>
          </a:p>
          <a:p>
            <a:r>
              <a:rPr kumimoji="1" lang="ja-JP" altLang="en-US" dirty="0"/>
              <a:t>　キャッシュレス体験</a:t>
            </a:r>
            <a:endParaRPr kumimoji="1" lang="en-US" altLang="ja-JP" dirty="0"/>
          </a:p>
          <a:p>
            <a:r>
              <a:rPr kumimoji="1" lang="ja-JP" altLang="en-US" dirty="0"/>
              <a:t>　電動キックボード体験　など</a:t>
            </a:r>
            <a:endParaRPr kumimoji="1" lang="en-US" altLang="ja-JP" dirty="0"/>
          </a:p>
          <a:p>
            <a:endParaRPr kumimoji="1" lang="en-US" altLang="ja-JP" dirty="0"/>
          </a:p>
          <a:p>
            <a:r>
              <a:rPr kumimoji="1" lang="ja-JP" altLang="en-US" dirty="0"/>
              <a:t>実体験をベースに行います。</a:t>
            </a:r>
          </a:p>
        </p:txBody>
      </p:sp>
      <p:sp>
        <p:nvSpPr>
          <p:cNvPr id="4" name="矢印: 下 3">
            <a:extLst>
              <a:ext uri="{FF2B5EF4-FFF2-40B4-BE49-F238E27FC236}">
                <a16:creationId xmlns:a16="http://schemas.microsoft.com/office/drawing/2014/main" id="{76F39FFF-7E7D-4482-AA1B-88A2CC10F6DD}"/>
              </a:ext>
            </a:extLst>
          </p:cNvPr>
          <p:cNvSpPr/>
          <p:nvPr/>
        </p:nvSpPr>
        <p:spPr>
          <a:xfrm>
            <a:off x="9218149" y="2851688"/>
            <a:ext cx="968644" cy="557939"/>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4310C2A-6AC1-403A-BCC9-9CADE38293F0}"/>
              </a:ext>
            </a:extLst>
          </p:cNvPr>
          <p:cNvSpPr txBox="1"/>
          <p:nvPr/>
        </p:nvSpPr>
        <p:spPr>
          <a:xfrm>
            <a:off x="7779323" y="3556519"/>
            <a:ext cx="3877985" cy="2308324"/>
          </a:xfrm>
          <a:prstGeom prst="rect">
            <a:avLst/>
          </a:prstGeom>
          <a:noFill/>
        </p:spPr>
        <p:txBody>
          <a:bodyPr wrap="none" rtlCol="0">
            <a:spAutoFit/>
          </a:bodyPr>
          <a:lstStyle/>
          <a:p>
            <a:r>
              <a:rPr kumimoji="1" lang="ja-JP" altLang="en-US" sz="1600" dirty="0"/>
              <a:t>サービス提供企業は</a:t>
            </a:r>
            <a:endParaRPr kumimoji="1" lang="en-US" altLang="ja-JP" sz="1600" dirty="0"/>
          </a:p>
          <a:p>
            <a:r>
              <a:rPr kumimoji="1" lang="ja-JP" altLang="en-US" sz="1600" dirty="0"/>
              <a:t>設定方法が分かる資料の準備</a:t>
            </a:r>
            <a:endParaRPr kumimoji="1" lang="en-US" altLang="ja-JP" sz="1600" dirty="0"/>
          </a:p>
          <a:p>
            <a:r>
              <a:rPr kumimoji="1" lang="ja-JP" altLang="en-US" sz="1600" dirty="0"/>
              <a:t>・初期設定</a:t>
            </a:r>
            <a:endParaRPr kumimoji="1" lang="en-US" altLang="ja-JP" sz="1600" dirty="0"/>
          </a:p>
          <a:p>
            <a:r>
              <a:rPr kumimoji="1" lang="ja-JP" altLang="en-US" sz="1600" dirty="0"/>
              <a:t>　　メール、</a:t>
            </a:r>
            <a:r>
              <a:rPr kumimoji="1" lang="en-US" altLang="ja-JP" sz="1600" dirty="0"/>
              <a:t>ID</a:t>
            </a:r>
            <a:r>
              <a:rPr kumimoji="1" lang="ja-JP" altLang="en-US" sz="1600" dirty="0"/>
              <a:t>、</a:t>
            </a:r>
            <a:r>
              <a:rPr kumimoji="1" lang="en-US" altLang="ja-JP" sz="1600" dirty="0"/>
              <a:t>PW</a:t>
            </a:r>
            <a:r>
              <a:rPr kumimoji="1" lang="ja-JP" altLang="en-US" sz="1600" dirty="0"/>
              <a:t>、住所など</a:t>
            </a:r>
            <a:br>
              <a:rPr kumimoji="1" lang="en-US" altLang="ja-JP" sz="1600" dirty="0"/>
            </a:br>
            <a:r>
              <a:rPr kumimoji="1" lang="ja-JP" altLang="en-US" sz="1600" dirty="0"/>
              <a:t>　　入力画面などの説明</a:t>
            </a:r>
            <a:endParaRPr kumimoji="1" lang="en-US" altLang="ja-JP" sz="1600" dirty="0"/>
          </a:p>
          <a:p>
            <a:r>
              <a:rPr kumimoji="1" lang="ja-JP" altLang="en-US" sz="1600" dirty="0"/>
              <a:t>・簡単な使い方</a:t>
            </a:r>
            <a:br>
              <a:rPr kumimoji="1" lang="en-US" altLang="ja-JP" sz="1600" dirty="0"/>
            </a:br>
            <a:r>
              <a:rPr kumimoji="1" lang="ja-JP" altLang="en-US" sz="1600" dirty="0"/>
              <a:t>・利用メリットも可能な範囲で。</a:t>
            </a:r>
            <a:endParaRPr kumimoji="1" lang="en-US" altLang="ja-JP" sz="1600" dirty="0"/>
          </a:p>
          <a:p>
            <a:r>
              <a:rPr kumimoji="1" lang="ja-JP" altLang="en-US" sz="1600" dirty="0"/>
              <a:t>→内容確認し</a:t>
            </a:r>
            <a:endParaRPr kumimoji="1" lang="en-US" altLang="ja-JP" sz="1600" dirty="0"/>
          </a:p>
          <a:p>
            <a:r>
              <a:rPr kumimoji="1" lang="ja-JP" altLang="en-US" sz="1600" dirty="0"/>
              <a:t>　とよのんコンシュルジュのヘルプにも</a:t>
            </a:r>
          </a:p>
        </p:txBody>
      </p:sp>
      <p:sp>
        <p:nvSpPr>
          <p:cNvPr id="6" name="四角形: 角を丸くする 5">
            <a:extLst>
              <a:ext uri="{FF2B5EF4-FFF2-40B4-BE49-F238E27FC236}">
                <a16:creationId xmlns:a16="http://schemas.microsoft.com/office/drawing/2014/main" id="{C05D17FC-3CA7-46DF-9908-7A7E2DA68506}"/>
              </a:ext>
            </a:extLst>
          </p:cNvPr>
          <p:cNvSpPr/>
          <p:nvPr/>
        </p:nvSpPr>
        <p:spPr>
          <a:xfrm>
            <a:off x="7566487" y="3409627"/>
            <a:ext cx="4421452" cy="3084163"/>
          </a:xfrm>
          <a:prstGeom prst="roundRect">
            <a:avLst>
              <a:gd name="adj" fmla="val 1013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A1A4C8E-5634-466E-BD83-394B84DEB773}"/>
              </a:ext>
            </a:extLst>
          </p:cNvPr>
          <p:cNvSpPr txBox="1"/>
          <p:nvPr/>
        </p:nvSpPr>
        <p:spPr>
          <a:xfrm>
            <a:off x="534692" y="6028110"/>
            <a:ext cx="6070893" cy="369332"/>
          </a:xfrm>
          <a:prstGeom prst="rect">
            <a:avLst/>
          </a:prstGeom>
          <a:noFill/>
        </p:spPr>
        <p:txBody>
          <a:bodyPr wrap="none" rtlCol="0">
            <a:spAutoFit/>
          </a:bodyPr>
          <a:lstStyle/>
          <a:p>
            <a:r>
              <a:rPr kumimoji="1" lang="en-US" altLang="ja-JP" dirty="0"/>
              <a:t>2</a:t>
            </a:r>
            <a:r>
              <a:rPr kumimoji="1" lang="ja-JP" altLang="en-US" dirty="0"/>
              <a:t>月</a:t>
            </a:r>
            <a:r>
              <a:rPr kumimoji="1" lang="en-US" altLang="ja-JP" dirty="0"/>
              <a:t>10</a:t>
            </a:r>
            <a:r>
              <a:rPr kumimoji="1" lang="ja-JP" altLang="en-US" dirty="0"/>
              <a:t>日の現地定例会で商品券配布に関しての段取り検討</a:t>
            </a:r>
          </a:p>
        </p:txBody>
      </p:sp>
      <p:sp>
        <p:nvSpPr>
          <p:cNvPr id="10" name="四角形: 角を丸くする 9">
            <a:extLst>
              <a:ext uri="{FF2B5EF4-FFF2-40B4-BE49-F238E27FC236}">
                <a16:creationId xmlns:a16="http://schemas.microsoft.com/office/drawing/2014/main" id="{02E1B48D-2AF1-46D7-85F6-41F5DC184C7B}"/>
              </a:ext>
            </a:extLst>
          </p:cNvPr>
          <p:cNvSpPr/>
          <p:nvPr/>
        </p:nvSpPr>
        <p:spPr>
          <a:xfrm>
            <a:off x="8331216" y="6111064"/>
            <a:ext cx="2774197" cy="6354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t>資料提出</a:t>
            </a:r>
            <a:r>
              <a:rPr kumimoji="1" lang="en-US" altLang="ja-JP" dirty="0"/>
              <a:t>2</a:t>
            </a:r>
            <a:r>
              <a:rPr kumimoji="1" lang="ja-JP" altLang="en-US" dirty="0"/>
              <a:t>月</a:t>
            </a:r>
            <a:r>
              <a:rPr kumimoji="1" lang="en-US" altLang="ja-JP" dirty="0"/>
              <a:t>10</a:t>
            </a:r>
            <a:r>
              <a:rPr kumimoji="1" lang="ja-JP" altLang="en-US" dirty="0"/>
              <a:t>日目途</a:t>
            </a:r>
          </a:p>
        </p:txBody>
      </p:sp>
    </p:spTree>
    <p:extLst>
      <p:ext uri="{BB962C8B-B14F-4D97-AF65-F5344CB8AC3E}">
        <p14:creationId xmlns:p14="http://schemas.microsoft.com/office/powerpoint/2010/main" val="3500321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47426-F9AC-4DBB-97A5-333D66D19185}"/>
              </a:ext>
            </a:extLst>
          </p:cNvPr>
          <p:cNvSpPr>
            <a:spLocks noGrp="1"/>
          </p:cNvSpPr>
          <p:nvPr>
            <p:ph type="title"/>
          </p:nvPr>
        </p:nvSpPr>
        <p:spPr>
          <a:xfrm>
            <a:off x="1428206" y="0"/>
            <a:ext cx="9087394" cy="681037"/>
          </a:xfrm>
        </p:spPr>
        <p:txBody>
          <a:bodyPr>
            <a:normAutofit/>
          </a:bodyPr>
          <a:lstStyle/>
          <a:p>
            <a:r>
              <a:rPr kumimoji="1" lang="ja-JP" altLang="en-US" sz="2800" dirty="0">
                <a:solidFill>
                  <a:schemeClr val="bg1"/>
                </a:solidFill>
                <a:latin typeface="BIZ UDPゴシック" panose="020B0400000000000000" pitchFamily="50" charset="-128"/>
                <a:ea typeface="BIZ UDPゴシック" panose="020B0400000000000000" pitchFamily="50" charset="-128"/>
              </a:rPr>
              <a:t>アンケート全体</a:t>
            </a:r>
          </a:p>
        </p:txBody>
      </p:sp>
      <p:sp>
        <p:nvSpPr>
          <p:cNvPr id="11" name="コンテンツ プレースホルダー 10">
            <a:extLst>
              <a:ext uri="{FF2B5EF4-FFF2-40B4-BE49-F238E27FC236}">
                <a16:creationId xmlns:a16="http://schemas.microsoft.com/office/drawing/2014/main" id="{AA1BD519-F6CB-4A85-8AD0-E32CE4AAFF38}"/>
              </a:ext>
            </a:extLst>
          </p:cNvPr>
          <p:cNvSpPr>
            <a:spLocks noGrp="1"/>
          </p:cNvSpPr>
          <p:nvPr>
            <p:ph idx="1"/>
          </p:nvPr>
        </p:nvSpPr>
        <p:spPr>
          <a:xfrm>
            <a:off x="249803" y="681036"/>
            <a:ext cx="11629445" cy="5902643"/>
          </a:xfrm>
        </p:spPr>
        <p:txBody>
          <a:bodyPr/>
          <a:lstStyle/>
          <a:p>
            <a:r>
              <a:rPr lang="en-US" altLang="ja-JP" b="1" u="sng" dirty="0">
                <a:latin typeface="BIZ UDPゴシック" panose="020B0400000000000000" pitchFamily="50" charset="-128"/>
                <a:ea typeface="BIZ UDPゴシック" panose="020B0400000000000000" pitchFamily="50" charset="-128"/>
              </a:rPr>
              <a:t>1</a:t>
            </a:r>
            <a:r>
              <a:rPr lang="ja-JP" altLang="en-US" b="1" u="sng" dirty="0">
                <a:latin typeface="BIZ UDPゴシック" panose="020B0400000000000000" pitchFamily="50" charset="-128"/>
                <a:ea typeface="BIZ UDPゴシック" panose="020B0400000000000000" pitchFamily="50" charset="-128"/>
              </a:rPr>
              <a:t>回目アンケート</a:t>
            </a:r>
            <a:endParaRPr lang="en-US" altLang="ja-JP" b="1" u="sng" dirty="0">
              <a:latin typeface="BIZ UDPゴシック" panose="020B0400000000000000" pitchFamily="50" charset="-128"/>
              <a:ea typeface="BIZ UDPゴシック" panose="020B0400000000000000" pitchFamily="50" charset="-128"/>
            </a:endParaRPr>
          </a:p>
          <a:p>
            <a:pPr lvl="1"/>
            <a:r>
              <a:rPr lang="ja-JP" altLang="en-US" dirty="0">
                <a:latin typeface="BIZ UDPゴシック" panose="020B0400000000000000" pitchFamily="50" charset="-128"/>
                <a:ea typeface="BIZ UDPゴシック" panose="020B0400000000000000" pitchFamily="50" charset="-128"/>
              </a:rPr>
              <a:t>アンケート趣旨：　スマートシティで欲しいサービス</a:t>
            </a:r>
            <a:endParaRPr lang="en-US" altLang="ja-JP" dirty="0">
              <a:latin typeface="BIZ UDPゴシック" panose="020B0400000000000000" pitchFamily="50" charset="-128"/>
              <a:ea typeface="BIZ UDPゴシック" panose="020B0400000000000000" pitchFamily="50" charset="-128"/>
            </a:endParaRPr>
          </a:p>
          <a:p>
            <a:pPr marL="457200" lvl="1" indent="0">
              <a:buNone/>
            </a:pP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　 利用者特性の確認</a:t>
            </a:r>
            <a:endParaRPr lang="en-US" altLang="ja-JP" dirty="0">
              <a:latin typeface="BIZ UDPゴシック" panose="020B0400000000000000" pitchFamily="50" charset="-128"/>
              <a:ea typeface="BIZ UDPゴシック" panose="020B0400000000000000" pitchFamily="50" charset="-128"/>
            </a:endParaRPr>
          </a:p>
          <a:p>
            <a:pPr lvl="1"/>
            <a:r>
              <a:rPr lang="ja-JP" altLang="en-US" dirty="0">
                <a:latin typeface="BIZ UDPゴシック" panose="020B0400000000000000" pitchFamily="50" charset="-128"/>
                <a:ea typeface="BIZ UDPゴシック" panose="020B0400000000000000" pitchFamily="50" charset="-128"/>
              </a:rPr>
              <a:t>回答数：</a:t>
            </a:r>
            <a:r>
              <a:rPr lang="en-US" altLang="ja-JP" dirty="0">
                <a:latin typeface="BIZ UDPゴシック" panose="020B0400000000000000" pitchFamily="50" charset="-128"/>
                <a:ea typeface="BIZ UDPゴシック" panose="020B0400000000000000" pitchFamily="50" charset="-128"/>
              </a:rPr>
              <a:t>240</a:t>
            </a:r>
            <a:r>
              <a:rPr lang="ja-JP" altLang="en-US" dirty="0">
                <a:latin typeface="BIZ UDPゴシック" panose="020B0400000000000000" pitchFamily="50" charset="-128"/>
                <a:ea typeface="BIZ UDPゴシック" panose="020B0400000000000000" pitchFamily="50" charset="-128"/>
              </a:rPr>
              <a:t>名</a:t>
            </a:r>
            <a:endParaRPr lang="en-US" altLang="ja-JP" dirty="0">
              <a:latin typeface="BIZ UDPゴシック" panose="020B0400000000000000" pitchFamily="50" charset="-128"/>
              <a:ea typeface="BIZ UDPゴシック" panose="020B0400000000000000" pitchFamily="50" charset="-128"/>
            </a:endParaRPr>
          </a:p>
          <a:p>
            <a:pPr lvl="1"/>
            <a:endParaRPr lang="en-US" altLang="ja-JP" dirty="0">
              <a:latin typeface="BIZ UDPゴシック" panose="020B0400000000000000" pitchFamily="50" charset="-128"/>
              <a:ea typeface="BIZ UDPゴシック" panose="020B0400000000000000" pitchFamily="50" charset="-128"/>
            </a:endParaRPr>
          </a:p>
          <a:p>
            <a:r>
              <a:rPr lang="en-US" altLang="ja-JP" b="1" u="sng" dirty="0">
                <a:latin typeface="BIZ UDPゴシック" panose="020B0400000000000000" pitchFamily="50" charset="-128"/>
                <a:ea typeface="BIZ UDPゴシック" panose="020B0400000000000000" pitchFamily="50" charset="-128"/>
              </a:rPr>
              <a:t>2</a:t>
            </a:r>
            <a:r>
              <a:rPr lang="ja-JP" altLang="en-US" b="1" u="sng" dirty="0">
                <a:latin typeface="BIZ UDPゴシック" panose="020B0400000000000000" pitchFamily="50" charset="-128"/>
                <a:ea typeface="BIZ UDPゴシック" panose="020B0400000000000000" pitchFamily="50" charset="-128"/>
              </a:rPr>
              <a:t>回目アンケート</a:t>
            </a:r>
            <a:endParaRPr lang="en-US" altLang="ja-JP" b="1" u="sng" dirty="0">
              <a:latin typeface="BIZ UDPゴシック" panose="020B0400000000000000" pitchFamily="50" charset="-128"/>
              <a:ea typeface="BIZ UDPゴシック" panose="020B0400000000000000" pitchFamily="50" charset="-128"/>
            </a:endParaRPr>
          </a:p>
          <a:p>
            <a:pPr lvl="1"/>
            <a:r>
              <a:rPr lang="ja-JP" altLang="en-US" dirty="0">
                <a:latin typeface="BIZ UDPゴシック" panose="020B0400000000000000" pitchFamily="50" charset="-128"/>
                <a:ea typeface="BIZ UDPゴシック" panose="020B0400000000000000" pitchFamily="50" charset="-128"/>
              </a:rPr>
              <a:t>アンケート趣旨：　とよのんコンシェルジュの</a:t>
            </a:r>
            <a:r>
              <a:rPr lang="en-US" altLang="ja-JP" dirty="0">
                <a:latin typeface="BIZ UDPゴシック" panose="020B0400000000000000" pitchFamily="50" charset="-128"/>
                <a:ea typeface="BIZ UDPゴシック" panose="020B0400000000000000" pitchFamily="50" charset="-128"/>
              </a:rPr>
              <a:t>LOOK</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FEEL</a:t>
            </a:r>
          </a:p>
          <a:p>
            <a:pPr marL="457200" lvl="1" indent="0">
              <a:buNone/>
            </a:pP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 　使いたいサービスの意識調査</a:t>
            </a:r>
            <a:endParaRPr lang="en-US" altLang="ja-JP" dirty="0">
              <a:latin typeface="BIZ UDPゴシック" panose="020B0400000000000000" pitchFamily="50" charset="-128"/>
              <a:ea typeface="BIZ UDPゴシック" panose="020B0400000000000000" pitchFamily="50" charset="-128"/>
            </a:endParaRPr>
          </a:p>
          <a:p>
            <a:pPr lvl="1"/>
            <a:r>
              <a:rPr lang="ja-JP" altLang="en-US" dirty="0">
                <a:latin typeface="BIZ UDPゴシック" panose="020B0400000000000000" pitchFamily="50" charset="-128"/>
                <a:ea typeface="BIZ UDPゴシック" panose="020B0400000000000000" pitchFamily="50" charset="-128"/>
              </a:rPr>
              <a:t>回答数：</a:t>
            </a:r>
            <a:r>
              <a:rPr lang="en-US" altLang="ja-JP" dirty="0">
                <a:latin typeface="BIZ UDPゴシック" panose="020B0400000000000000" pitchFamily="50" charset="-128"/>
                <a:ea typeface="BIZ UDPゴシック" panose="020B0400000000000000" pitchFamily="50" charset="-128"/>
              </a:rPr>
              <a:t>185</a:t>
            </a:r>
            <a:r>
              <a:rPr lang="ja-JP" altLang="en-US" dirty="0">
                <a:latin typeface="BIZ UDPゴシック" panose="020B0400000000000000" pitchFamily="50" charset="-128"/>
                <a:ea typeface="BIZ UDPゴシック" panose="020B0400000000000000" pitchFamily="50" charset="-128"/>
              </a:rPr>
              <a:t>名</a:t>
            </a:r>
            <a:endParaRPr lang="en-US" altLang="ja-JP" dirty="0">
              <a:latin typeface="BIZ UDPゴシック" panose="020B0400000000000000" pitchFamily="50" charset="-128"/>
              <a:ea typeface="BIZ UDPゴシック" panose="020B0400000000000000" pitchFamily="50" charset="-128"/>
            </a:endParaRPr>
          </a:p>
          <a:p>
            <a:pPr lvl="1"/>
            <a:endParaRPr lang="en-US" altLang="ja-JP" dirty="0">
              <a:latin typeface="BIZ UDPゴシック" panose="020B0400000000000000" pitchFamily="50" charset="-128"/>
              <a:ea typeface="BIZ UDPゴシック" panose="020B0400000000000000" pitchFamily="50" charset="-128"/>
            </a:endParaRPr>
          </a:p>
          <a:p>
            <a:r>
              <a:rPr lang="en-US" altLang="ja-JP" b="1" u="sng" dirty="0">
                <a:latin typeface="BIZ UDPゴシック" panose="020B0400000000000000" pitchFamily="50" charset="-128"/>
                <a:ea typeface="BIZ UDPゴシック" panose="020B0400000000000000" pitchFamily="50" charset="-128"/>
              </a:rPr>
              <a:t>3</a:t>
            </a:r>
            <a:r>
              <a:rPr lang="ja-JP" altLang="en-US" b="1" u="sng" dirty="0">
                <a:latin typeface="BIZ UDPゴシック" panose="020B0400000000000000" pitchFamily="50" charset="-128"/>
                <a:ea typeface="BIZ UDPゴシック" panose="020B0400000000000000" pitchFamily="50" charset="-128"/>
              </a:rPr>
              <a:t>回目アンケート</a:t>
            </a:r>
            <a:endParaRPr lang="en-US" altLang="ja-JP" b="1" u="sng" dirty="0">
              <a:latin typeface="BIZ UDPゴシック" panose="020B0400000000000000" pitchFamily="50" charset="-128"/>
              <a:ea typeface="BIZ UDPゴシック" panose="020B0400000000000000" pitchFamily="50" charset="-128"/>
            </a:endParaRPr>
          </a:p>
          <a:p>
            <a:pPr lvl="1"/>
            <a:r>
              <a:rPr lang="ja-JP" altLang="en-US" dirty="0">
                <a:latin typeface="BIZ UDPゴシック" panose="020B0400000000000000" pitchFamily="50" charset="-128"/>
                <a:ea typeface="BIZ UDPゴシック" panose="020B0400000000000000" pitchFamily="50" charset="-128"/>
              </a:rPr>
              <a:t>アンケート趣旨：　とよのんコンシェルジュ＆サービス利用の意識調査</a:t>
            </a:r>
            <a:endParaRPr lang="en-US" altLang="ja-JP" dirty="0">
              <a:latin typeface="BIZ UDPゴシック" panose="020B0400000000000000" pitchFamily="50" charset="-128"/>
              <a:ea typeface="BIZ UDPゴシック" panose="020B0400000000000000" pitchFamily="50" charset="-128"/>
            </a:endParaRPr>
          </a:p>
          <a:p>
            <a:pPr marL="457200" lvl="1" indent="0">
              <a:buNone/>
            </a:pP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　 サービスへの期待値確認</a:t>
            </a:r>
            <a:endParaRPr lang="en-US" altLang="ja-JP" dirty="0">
              <a:latin typeface="BIZ UDPゴシック" panose="020B0400000000000000" pitchFamily="50" charset="-128"/>
              <a:ea typeface="BIZ UDPゴシック" panose="020B0400000000000000" pitchFamily="50" charset="-128"/>
            </a:endParaRPr>
          </a:p>
          <a:p>
            <a:pPr lvl="1"/>
            <a:r>
              <a:rPr lang="ja-JP" altLang="en-US" dirty="0">
                <a:latin typeface="BIZ UDPゴシック" panose="020B0400000000000000" pitchFamily="50" charset="-128"/>
                <a:ea typeface="BIZ UDPゴシック" panose="020B0400000000000000" pitchFamily="50" charset="-128"/>
              </a:rPr>
              <a:t>回答数：</a:t>
            </a:r>
            <a:r>
              <a:rPr lang="en-US" altLang="ja-JP" dirty="0">
                <a:latin typeface="BIZ UDPゴシック" panose="020B0400000000000000" pitchFamily="50" charset="-128"/>
                <a:ea typeface="BIZ UDPゴシック" panose="020B0400000000000000" pitchFamily="50" charset="-128"/>
              </a:rPr>
              <a:t>80</a:t>
            </a:r>
            <a:r>
              <a:rPr lang="ja-JP" altLang="en-US" dirty="0">
                <a:latin typeface="BIZ UDPゴシック" panose="020B0400000000000000" pitchFamily="50" charset="-128"/>
                <a:ea typeface="BIZ UDPゴシック" panose="020B0400000000000000" pitchFamily="50" charset="-128"/>
              </a:rPr>
              <a:t>名</a:t>
            </a:r>
          </a:p>
        </p:txBody>
      </p:sp>
      <p:sp>
        <p:nvSpPr>
          <p:cNvPr id="3" name="テキスト ボックス 2">
            <a:extLst>
              <a:ext uri="{FF2B5EF4-FFF2-40B4-BE49-F238E27FC236}">
                <a16:creationId xmlns:a16="http://schemas.microsoft.com/office/drawing/2014/main" id="{8642FE11-84D3-45FC-B5ED-E199BACE46A7}"/>
              </a:ext>
            </a:extLst>
          </p:cNvPr>
          <p:cNvSpPr txBox="1"/>
          <p:nvPr/>
        </p:nvSpPr>
        <p:spPr>
          <a:xfrm>
            <a:off x="5734062" y="6399013"/>
            <a:ext cx="6417141" cy="369332"/>
          </a:xfrm>
          <a:prstGeom prst="rect">
            <a:avLst/>
          </a:prstGeom>
          <a:noFill/>
        </p:spPr>
        <p:txBody>
          <a:bodyPr wrap="none" rtlCol="0">
            <a:spAutoFit/>
          </a:bodyPr>
          <a:lstStyle/>
          <a:p>
            <a:r>
              <a:rPr kumimoji="1" lang="ja-JP" altLang="en-US" dirty="0"/>
              <a:t>＊集計でアンケート回収漏れあり。最終集計は改めて予定</a:t>
            </a:r>
          </a:p>
        </p:txBody>
      </p:sp>
    </p:spTree>
    <p:extLst>
      <p:ext uri="{BB962C8B-B14F-4D97-AF65-F5344CB8AC3E}">
        <p14:creationId xmlns:p14="http://schemas.microsoft.com/office/powerpoint/2010/main" val="2993638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8753EE3-E96A-45E8-A656-57C84BD92321}"/>
              </a:ext>
            </a:extLst>
          </p:cNvPr>
          <p:cNvSpPr txBox="1"/>
          <p:nvPr/>
        </p:nvSpPr>
        <p:spPr>
          <a:xfrm>
            <a:off x="278970" y="674704"/>
            <a:ext cx="11445498" cy="5847755"/>
          </a:xfrm>
          <a:prstGeom prst="rect">
            <a:avLst/>
          </a:prstGeom>
          <a:noFill/>
        </p:spPr>
        <p:txBody>
          <a:bodyPr wrap="square" lIns="91440" tIns="45720" rIns="91440" bIns="45720" anchor="t">
            <a:spAutoFit/>
          </a:bodyPr>
          <a:lstStyle/>
          <a:p>
            <a:r>
              <a:rPr lang="ja-JP" altLang="en-US" b="0" i="0" dirty="0">
                <a:solidFill>
                  <a:srgbClr val="050505"/>
                </a:solidFill>
                <a:effectLst/>
                <a:latin typeface="Segoe UI Historic"/>
                <a:cs typeface="Segoe UI Historic"/>
              </a:rPr>
              <a:t>▼日程（</a:t>
            </a:r>
            <a:r>
              <a:rPr lang="ja-JP" altLang="en-US" dirty="0">
                <a:solidFill>
                  <a:srgbClr val="050505"/>
                </a:solidFill>
                <a:latin typeface="Segoe UI Historic"/>
                <a:cs typeface="Segoe UI Historic"/>
              </a:rPr>
              <a:t>企業割り振り</a:t>
            </a:r>
            <a:r>
              <a:rPr lang="ja-JP" altLang="en-US" b="0" i="0" dirty="0">
                <a:solidFill>
                  <a:srgbClr val="050505"/>
                </a:solidFill>
                <a:effectLst/>
                <a:latin typeface="Segoe UI Historic"/>
                <a:cs typeface="Segoe UI Historic"/>
              </a:rPr>
              <a:t>）</a:t>
            </a:r>
            <a:r>
              <a:rPr lang="ja-JP" altLang="en-US" dirty="0">
                <a:solidFill>
                  <a:srgbClr val="050505"/>
                </a:solidFill>
                <a:latin typeface="Segoe UI Historic"/>
                <a:cs typeface="Segoe UI Historic"/>
              </a:rPr>
              <a:t> </a:t>
            </a:r>
            <a:endParaRPr lang="en-US" altLang="ja-JP" b="0" i="0" dirty="0">
              <a:solidFill>
                <a:srgbClr val="050505"/>
              </a:solidFill>
              <a:effectLst/>
              <a:latin typeface="Segoe UI Historic" panose="020B0502040204020203" pitchFamily="34" charset="0"/>
              <a:cs typeface="Segoe UI Historic" panose="020B0502040204020203" pitchFamily="34" charset="0"/>
            </a:endParaRPr>
          </a:p>
          <a:p>
            <a:r>
              <a:rPr lang="en-US" altLang="ja-JP" sz="1600" dirty="0">
                <a:solidFill>
                  <a:srgbClr val="050505"/>
                </a:solidFill>
                <a:latin typeface="Segoe UI Historic"/>
                <a:cs typeface="Segoe UI Historic"/>
              </a:rPr>
              <a:t>2月16</a:t>
            </a:r>
            <a:r>
              <a:rPr lang="ja-JP" altLang="en-US" sz="1600" b="0" i="0">
                <a:solidFill>
                  <a:srgbClr val="050505"/>
                </a:solidFill>
                <a:effectLst/>
                <a:latin typeface="Segoe UI Historic"/>
                <a:cs typeface="Segoe UI Historic"/>
              </a:rPr>
              <a:t>日（水）午前枠：</a:t>
            </a:r>
            <a:r>
              <a:rPr lang="en-US" altLang="ja-JP" sz="1600" b="0" i="0" dirty="0">
                <a:solidFill>
                  <a:srgbClr val="050505"/>
                </a:solidFill>
                <a:effectLst/>
                <a:latin typeface="Segoe UI Historic"/>
                <a:cs typeface="Segoe UI Historic"/>
              </a:rPr>
              <a:t>10</a:t>
            </a:r>
            <a:r>
              <a:rPr lang="ja-JP" altLang="en-US" sz="1600" b="0" i="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a:solidFill>
                  <a:srgbClr val="050505"/>
                </a:solidFill>
                <a:effectLst/>
                <a:latin typeface="Segoe UI Historic"/>
                <a:cs typeface="Segoe UI Historic"/>
              </a:rPr>
              <a:t>時　　</a:t>
            </a:r>
            <a:r>
              <a:rPr lang="ja-JP" altLang="en-US" sz="1600">
                <a:solidFill>
                  <a:srgbClr val="050505"/>
                </a:solidFill>
                <a:latin typeface="Segoe UI Historic"/>
                <a:cs typeface="Segoe UI Historic"/>
              </a:rPr>
              <a:t>三井住友海上（現地）</a:t>
            </a:r>
            <a:endParaRPr lang="en-US" altLang="ja-JP" sz="1600" b="0" i="0" dirty="0">
              <a:solidFill>
                <a:srgbClr val="050505"/>
              </a:solidFill>
              <a:effectLst/>
              <a:latin typeface="Segoe UI Historic" panose="020B0502040204020203" pitchFamily="34" charset="0"/>
            </a:endParaRPr>
          </a:p>
          <a:p>
            <a:r>
              <a:rPr lang="ja-JP" altLang="en-US" sz="1600">
                <a:solidFill>
                  <a:srgbClr val="050505"/>
                </a:solidFill>
                <a:latin typeface="Segoe UI Historic"/>
                <a:cs typeface="Segoe UI Historic"/>
              </a:rPr>
              <a:t>2</a:t>
            </a:r>
            <a:r>
              <a:rPr lang="ja-JP" altLang="en-US" sz="1600" b="0" i="0">
                <a:solidFill>
                  <a:srgbClr val="050505"/>
                </a:solidFill>
                <a:effectLst/>
                <a:latin typeface="Segoe UI Historic"/>
                <a:cs typeface="Segoe UI Historic"/>
              </a:rPr>
              <a:t>月</a:t>
            </a:r>
            <a:r>
              <a:rPr lang="en-US" altLang="ja-JP" sz="1600" dirty="0">
                <a:solidFill>
                  <a:srgbClr val="050505"/>
                </a:solidFill>
                <a:latin typeface="Segoe UI Historic"/>
                <a:cs typeface="Segoe UI Historic"/>
              </a:rPr>
              <a:t>17</a:t>
            </a:r>
            <a:r>
              <a:rPr lang="ja-JP" altLang="en-US" sz="1600" b="0" i="0">
                <a:solidFill>
                  <a:srgbClr val="050505"/>
                </a:solidFill>
                <a:effectLst/>
                <a:latin typeface="Segoe UI Historic"/>
                <a:cs typeface="Segoe UI Historic"/>
              </a:rPr>
              <a:t>日（木）午前枠：</a:t>
            </a:r>
            <a:r>
              <a:rPr lang="en-US" altLang="ja-JP" sz="1600" b="0" i="0" dirty="0">
                <a:solidFill>
                  <a:srgbClr val="050505"/>
                </a:solidFill>
                <a:effectLst/>
                <a:latin typeface="Segoe UI Historic"/>
                <a:cs typeface="Segoe UI Historic"/>
              </a:rPr>
              <a:t>10</a:t>
            </a:r>
            <a:r>
              <a:rPr lang="ja-JP" altLang="en-US" sz="1600" b="0" i="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a:solidFill>
                  <a:srgbClr val="050505"/>
                </a:solidFill>
                <a:effectLst/>
                <a:latin typeface="Segoe UI Historic"/>
                <a:cs typeface="Segoe UI Historic"/>
              </a:rPr>
              <a:t>時 　　</a:t>
            </a:r>
            <a:r>
              <a:rPr lang="en-US" altLang="ja-JP" sz="1600" dirty="0">
                <a:solidFill>
                  <a:srgbClr val="050505"/>
                </a:solidFill>
                <a:latin typeface="Segoe UI Historic"/>
                <a:ea typeface="+mn-lt"/>
                <a:cs typeface="Segoe UI Historic"/>
              </a:rPr>
              <a:t>OZ1（午後現地）</a:t>
            </a:r>
            <a:endParaRPr lang="en-US" altLang="ja-JP" sz="1600" b="0" i="0" dirty="0">
              <a:solidFill>
                <a:srgbClr val="050505"/>
              </a:solidFill>
              <a:effectLst/>
              <a:latin typeface="Segoe UI Historic"/>
              <a:cs typeface="Segoe UI Historic"/>
            </a:endParaRPr>
          </a:p>
          <a:p>
            <a:r>
              <a:rPr lang="ja-JP" altLang="en-US" sz="1600" dirty="0">
                <a:solidFill>
                  <a:srgbClr val="050505"/>
                </a:solidFill>
                <a:latin typeface="Segoe UI Historic"/>
                <a:cs typeface="Segoe UI Historic"/>
              </a:rPr>
              <a:t>2</a:t>
            </a:r>
            <a:r>
              <a:rPr lang="ja-JP" altLang="en-US" sz="1600" b="0" i="0" dirty="0">
                <a:solidFill>
                  <a:srgbClr val="050505"/>
                </a:solidFill>
                <a:effectLst/>
                <a:latin typeface="Segoe UI Historic"/>
                <a:cs typeface="Segoe UI Historic"/>
              </a:rPr>
              <a:t>月</a:t>
            </a:r>
            <a:r>
              <a:rPr lang="en-US" altLang="ja-JP" sz="1600" dirty="0">
                <a:solidFill>
                  <a:srgbClr val="050505"/>
                </a:solidFill>
                <a:latin typeface="Segoe UI Historic"/>
                <a:cs typeface="Segoe UI Historic"/>
              </a:rPr>
              <a:t>18</a:t>
            </a:r>
            <a:r>
              <a:rPr lang="ja-JP" altLang="en-US" sz="1600" b="0" i="0" dirty="0">
                <a:solidFill>
                  <a:srgbClr val="050505"/>
                </a:solidFill>
                <a:effectLst/>
                <a:latin typeface="Segoe UI Historic"/>
                <a:cs typeface="Segoe UI Historic"/>
              </a:rPr>
              <a:t>日（金）午前枠：</a:t>
            </a:r>
            <a:r>
              <a:rPr lang="en-US" altLang="ja-JP" sz="1600" b="0" i="0" dirty="0">
                <a:solidFill>
                  <a:srgbClr val="050505"/>
                </a:solidFill>
                <a:effectLst/>
                <a:latin typeface="Segoe UI Historic"/>
                <a:cs typeface="Segoe UI Historic"/>
              </a:rPr>
              <a:t>10</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dirty="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dirty="0">
                <a:solidFill>
                  <a:srgbClr val="050505"/>
                </a:solidFill>
                <a:effectLst/>
                <a:latin typeface="Segoe UI Historic"/>
                <a:cs typeface="Segoe UI Historic"/>
              </a:rPr>
              <a:t>時 　　</a:t>
            </a:r>
            <a:r>
              <a:rPr lang="en-US" altLang="ja-JP" sz="1600" b="0" i="0" dirty="0">
                <a:solidFill>
                  <a:srgbClr val="050505"/>
                </a:solidFill>
                <a:effectLst/>
                <a:latin typeface="Segoe UI Historic"/>
                <a:cs typeface="Segoe UI Historic"/>
              </a:rPr>
              <a:t>NEC</a:t>
            </a:r>
            <a:r>
              <a:rPr lang="ja-JP" altLang="en-US" sz="1600" b="0" i="0" dirty="0">
                <a:solidFill>
                  <a:srgbClr val="050505"/>
                </a:solidFill>
                <a:effectLst/>
                <a:latin typeface="Segoe UI Historic"/>
                <a:cs typeface="Segoe UI Historic"/>
              </a:rPr>
              <a:t>ネッツエスアイ</a:t>
            </a:r>
            <a:r>
              <a:rPr lang="ja-JP" altLang="en-US" sz="1600" dirty="0">
                <a:solidFill>
                  <a:srgbClr val="050505"/>
                </a:solidFill>
                <a:latin typeface="Segoe UI Historic"/>
                <a:cs typeface="Segoe UI Historic"/>
              </a:rPr>
              <a:t>(現地）</a:t>
            </a:r>
            <a:r>
              <a:rPr lang="ja-JP" altLang="en-US" sz="1600" b="0" i="0" dirty="0">
                <a:solidFill>
                  <a:srgbClr val="050505"/>
                </a:solidFill>
                <a:effectLst/>
                <a:latin typeface="Segoe UI Historic"/>
                <a:cs typeface="Segoe UI Historic"/>
              </a:rPr>
              <a:t>　</a:t>
            </a:r>
            <a:endParaRPr lang="en-US" altLang="ja-JP" sz="1600" b="0" i="0" dirty="0">
              <a:solidFill>
                <a:srgbClr val="050505"/>
              </a:solidFill>
              <a:effectLst/>
              <a:latin typeface="Segoe UI Historic"/>
              <a:cs typeface="Segoe UI Historic"/>
            </a:endParaRPr>
          </a:p>
          <a:p>
            <a:r>
              <a:rPr lang="ja-JP" altLang="en-US" sz="1600" dirty="0">
                <a:solidFill>
                  <a:srgbClr val="050505"/>
                </a:solidFill>
                <a:latin typeface="Segoe UI Historic"/>
                <a:cs typeface="Segoe UI Historic"/>
              </a:rPr>
              <a:t>2</a:t>
            </a:r>
            <a:r>
              <a:rPr lang="ja-JP" altLang="en-US" sz="1600" b="0" i="0" dirty="0">
                <a:solidFill>
                  <a:srgbClr val="050505"/>
                </a:solidFill>
                <a:effectLst/>
                <a:latin typeface="Segoe UI Historic"/>
                <a:cs typeface="Segoe UI Historic"/>
              </a:rPr>
              <a:t>月</a:t>
            </a:r>
            <a:r>
              <a:rPr lang="ja-JP" altLang="en-US" sz="1600" dirty="0">
                <a:solidFill>
                  <a:srgbClr val="050505"/>
                </a:solidFill>
                <a:latin typeface="Segoe UI Historic"/>
                <a:cs typeface="Segoe UI Historic"/>
              </a:rPr>
              <a:t>24</a:t>
            </a:r>
            <a:r>
              <a:rPr lang="ja-JP" altLang="en-US" sz="1600" b="0" i="0" dirty="0">
                <a:solidFill>
                  <a:srgbClr val="050505"/>
                </a:solidFill>
                <a:effectLst/>
                <a:latin typeface="Segoe UI Historic"/>
                <a:cs typeface="Segoe UI Historic"/>
              </a:rPr>
              <a:t>日（</a:t>
            </a:r>
            <a:r>
              <a:rPr lang="ja-JP" altLang="en-US" sz="1600" dirty="0">
                <a:solidFill>
                  <a:srgbClr val="050505"/>
                </a:solidFill>
                <a:latin typeface="Segoe UI Historic"/>
                <a:cs typeface="Segoe UI Historic"/>
              </a:rPr>
              <a:t>木</a:t>
            </a:r>
            <a:r>
              <a:rPr lang="ja-JP" altLang="en-US" sz="1600" b="0" i="0" dirty="0">
                <a:solidFill>
                  <a:srgbClr val="050505"/>
                </a:solidFill>
                <a:effectLst/>
                <a:latin typeface="Segoe UI Historic"/>
                <a:cs typeface="Segoe UI Historic"/>
              </a:rPr>
              <a:t>）午前枠：</a:t>
            </a:r>
            <a:r>
              <a:rPr lang="en-US" altLang="ja-JP" sz="1600" b="0" i="0" dirty="0">
                <a:solidFill>
                  <a:srgbClr val="050505"/>
                </a:solidFill>
                <a:effectLst/>
                <a:latin typeface="Segoe UI Historic"/>
                <a:cs typeface="Segoe UI Historic"/>
              </a:rPr>
              <a:t>10</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dirty="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dirty="0">
                <a:solidFill>
                  <a:srgbClr val="050505"/>
                </a:solidFill>
                <a:effectLst/>
                <a:latin typeface="Segoe UI Historic"/>
                <a:cs typeface="Segoe UI Historic"/>
              </a:rPr>
              <a:t>時 　　</a:t>
            </a:r>
            <a:r>
              <a:rPr lang="en-US" altLang="ja-JP" sz="1600" dirty="0">
                <a:solidFill>
                  <a:srgbClr val="050505"/>
                </a:solidFill>
                <a:latin typeface="Segoe UI Historic"/>
                <a:ea typeface="+mn-lt"/>
                <a:cs typeface="Segoe UI Historic"/>
              </a:rPr>
              <a:t>OZ1</a:t>
            </a:r>
            <a:r>
              <a:rPr lang="ja-JP" altLang="en-US" sz="1600" dirty="0">
                <a:solidFill>
                  <a:srgbClr val="050505"/>
                </a:solidFill>
                <a:latin typeface="Segoe UI Historic"/>
                <a:ea typeface="+mn-lt"/>
                <a:cs typeface="Segoe UI Historic"/>
              </a:rPr>
              <a:t>（中央公民館：東地区）</a:t>
            </a:r>
            <a:endParaRPr lang="ja-JP" sz="1600" dirty="0">
              <a:ea typeface="+mn-lt"/>
              <a:cs typeface="+mn-lt"/>
            </a:endParaRPr>
          </a:p>
          <a:p>
            <a:r>
              <a:rPr lang="ja-JP" altLang="en-US" sz="1600">
                <a:solidFill>
                  <a:srgbClr val="050505"/>
                </a:solidFill>
                <a:latin typeface="Segoe UI Historic"/>
                <a:cs typeface="Segoe UI Historic"/>
              </a:rPr>
              <a:t>2</a:t>
            </a:r>
            <a:r>
              <a:rPr lang="ja-JP" altLang="en-US" sz="1600" b="0" i="0">
                <a:solidFill>
                  <a:srgbClr val="050505"/>
                </a:solidFill>
                <a:effectLst/>
                <a:latin typeface="Segoe UI Historic"/>
                <a:cs typeface="Segoe UI Historic"/>
              </a:rPr>
              <a:t>月</a:t>
            </a:r>
            <a:r>
              <a:rPr lang="en-US" altLang="ja-JP" sz="1600" dirty="0">
                <a:solidFill>
                  <a:srgbClr val="050505"/>
                </a:solidFill>
                <a:latin typeface="Segoe UI Historic"/>
                <a:cs typeface="Segoe UI Historic"/>
              </a:rPr>
              <a:t>25</a:t>
            </a:r>
            <a:r>
              <a:rPr lang="ja-JP" altLang="en-US" sz="1600" b="0" i="0">
                <a:solidFill>
                  <a:srgbClr val="050505"/>
                </a:solidFill>
                <a:effectLst/>
                <a:latin typeface="Segoe UI Historic"/>
                <a:cs typeface="Segoe UI Historic"/>
              </a:rPr>
              <a:t>日（</a:t>
            </a:r>
            <a:r>
              <a:rPr lang="ja-JP" altLang="en-US" sz="1600">
                <a:solidFill>
                  <a:srgbClr val="050505"/>
                </a:solidFill>
                <a:latin typeface="Segoe UI Historic"/>
                <a:cs typeface="Segoe UI Historic"/>
              </a:rPr>
              <a:t>金</a:t>
            </a:r>
            <a:r>
              <a:rPr lang="ja-JP" altLang="en-US" sz="1600" b="0" i="0">
                <a:solidFill>
                  <a:srgbClr val="050505"/>
                </a:solidFill>
                <a:effectLst/>
                <a:latin typeface="Segoe UI Historic"/>
                <a:cs typeface="Segoe UI Historic"/>
              </a:rPr>
              <a:t>）午前枠：</a:t>
            </a:r>
            <a:r>
              <a:rPr lang="en-US" altLang="ja-JP" sz="1600" b="0" i="0" dirty="0">
                <a:solidFill>
                  <a:srgbClr val="050505"/>
                </a:solidFill>
                <a:effectLst/>
                <a:latin typeface="Segoe UI Historic"/>
                <a:cs typeface="Segoe UI Historic"/>
              </a:rPr>
              <a:t>10</a:t>
            </a:r>
            <a:r>
              <a:rPr lang="ja-JP" altLang="en-US" sz="1600" b="0" i="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a:solidFill>
                  <a:srgbClr val="050505"/>
                </a:solidFill>
                <a:effectLst/>
                <a:latin typeface="Segoe UI Historic"/>
                <a:cs typeface="Segoe UI Historic"/>
              </a:rPr>
              <a:t>時 　　</a:t>
            </a:r>
            <a:r>
              <a:rPr lang="ja-JP" sz="1600">
                <a:solidFill>
                  <a:srgbClr val="050505"/>
                </a:solidFill>
                <a:latin typeface="Segoe UI Historic"/>
                <a:cs typeface="Segoe UI Historic"/>
              </a:rPr>
              <a:t>関西電力（不参加</a:t>
            </a:r>
            <a:r>
              <a:rPr lang="ja-JP" altLang="en-US" sz="1600" dirty="0">
                <a:solidFill>
                  <a:srgbClr val="050505"/>
                </a:solidFill>
                <a:latin typeface="Segoe UI Historic"/>
                <a:cs typeface="Segoe UI Historic"/>
              </a:rPr>
              <a:t>）</a:t>
            </a:r>
            <a:endParaRPr lang="ja-JP" sz="1600" dirty="0">
              <a:ea typeface="+mn-lt"/>
              <a:cs typeface="+mn-lt"/>
            </a:endParaRPr>
          </a:p>
          <a:p>
            <a:r>
              <a:rPr lang="ja-JP" altLang="en-US" sz="1600" dirty="0">
                <a:solidFill>
                  <a:srgbClr val="050505"/>
                </a:solidFill>
                <a:latin typeface="Segoe UI Historic"/>
                <a:cs typeface="Segoe UI Historic"/>
              </a:rPr>
              <a:t>2</a:t>
            </a:r>
            <a:r>
              <a:rPr lang="ja-JP" altLang="en-US" sz="1600" b="0" i="0" dirty="0">
                <a:solidFill>
                  <a:srgbClr val="050505"/>
                </a:solidFill>
                <a:effectLst/>
                <a:latin typeface="Segoe UI Historic"/>
                <a:cs typeface="Segoe UI Historic"/>
              </a:rPr>
              <a:t>月</a:t>
            </a:r>
            <a:r>
              <a:rPr lang="en-US" altLang="ja-JP" sz="1600" dirty="0">
                <a:solidFill>
                  <a:srgbClr val="050505"/>
                </a:solidFill>
                <a:latin typeface="Segoe UI Historic"/>
                <a:cs typeface="Segoe UI Historic"/>
              </a:rPr>
              <a:t>26</a:t>
            </a:r>
            <a:r>
              <a:rPr lang="ja-JP" altLang="en-US" sz="1600" b="0" i="0" dirty="0">
                <a:solidFill>
                  <a:srgbClr val="050505"/>
                </a:solidFill>
                <a:effectLst/>
                <a:latin typeface="Segoe UI Historic"/>
                <a:cs typeface="Segoe UI Historic"/>
              </a:rPr>
              <a:t>日（</a:t>
            </a:r>
            <a:r>
              <a:rPr lang="ja-JP" altLang="en-US" sz="1600" dirty="0">
                <a:solidFill>
                  <a:srgbClr val="050505"/>
                </a:solidFill>
                <a:latin typeface="Segoe UI Historic"/>
                <a:cs typeface="Segoe UI Historic"/>
              </a:rPr>
              <a:t>土</a:t>
            </a:r>
            <a:r>
              <a:rPr lang="ja-JP" altLang="en-US" sz="1600" b="0" i="0" dirty="0">
                <a:solidFill>
                  <a:srgbClr val="050505"/>
                </a:solidFill>
                <a:effectLst/>
                <a:latin typeface="Segoe UI Historic"/>
                <a:cs typeface="Segoe UI Historic"/>
              </a:rPr>
              <a:t>）</a:t>
            </a:r>
            <a:r>
              <a:rPr lang="ja-JP" sz="1600" dirty="0">
                <a:solidFill>
                  <a:srgbClr val="050505"/>
                </a:solidFill>
                <a:latin typeface="Segoe UI Historic"/>
                <a:cs typeface="Segoe UI Historic"/>
              </a:rPr>
              <a:t>午後枠：</a:t>
            </a:r>
            <a:r>
              <a:rPr lang="en-US" altLang="ja-JP" sz="1600" dirty="0">
                <a:solidFill>
                  <a:srgbClr val="050505"/>
                </a:solidFill>
                <a:latin typeface="Segoe UI Historic"/>
                <a:ea typeface="+mn-lt"/>
                <a:cs typeface="Segoe UI Historic"/>
              </a:rPr>
              <a:t>14</a:t>
            </a:r>
            <a:r>
              <a:rPr lang="ja-JP" sz="1600" dirty="0">
                <a:solidFill>
                  <a:srgbClr val="050505"/>
                </a:solidFill>
                <a:latin typeface="Segoe UI Historic"/>
                <a:cs typeface="Segoe UI Historic"/>
              </a:rPr>
              <a:t>時</a:t>
            </a:r>
            <a:r>
              <a:rPr lang="en-US" altLang="ja-JP" sz="1600" dirty="0">
                <a:solidFill>
                  <a:srgbClr val="050505"/>
                </a:solidFill>
                <a:latin typeface="Segoe UI Historic"/>
                <a:ea typeface="+mn-lt"/>
                <a:cs typeface="Segoe UI Historic"/>
              </a:rPr>
              <a:t>-16</a:t>
            </a:r>
            <a:r>
              <a:rPr lang="ja-JP" sz="1600" dirty="0">
                <a:solidFill>
                  <a:srgbClr val="050505"/>
                </a:solidFill>
                <a:latin typeface="Segoe UI Historic"/>
                <a:cs typeface="Segoe UI Historic"/>
              </a:rPr>
              <a:t>時 </a:t>
            </a:r>
            <a:r>
              <a:rPr lang="en-US" altLang="ja-JP" sz="1600" dirty="0">
                <a:solidFill>
                  <a:srgbClr val="050505"/>
                </a:solidFill>
                <a:latin typeface="Segoe UI Historic"/>
                <a:ea typeface="+mn-lt"/>
                <a:cs typeface="Segoe UI Historic"/>
              </a:rPr>
              <a:t>※</a:t>
            </a:r>
            <a:r>
              <a:rPr lang="ja-JP" sz="1600" dirty="0">
                <a:solidFill>
                  <a:srgbClr val="050505"/>
                </a:solidFill>
                <a:latin typeface="Segoe UI Historic"/>
                <a:cs typeface="Segoe UI Historic"/>
              </a:rPr>
              <a:t>午前はよろづ相談室</a:t>
            </a:r>
            <a:r>
              <a:rPr lang="ja-JP" altLang="en-US" sz="1600" b="0" i="0" dirty="0">
                <a:solidFill>
                  <a:srgbClr val="050505"/>
                </a:solidFill>
                <a:effectLst/>
                <a:latin typeface="Segoe UI Historic"/>
                <a:cs typeface="Segoe UI Historic"/>
              </a:rPr>
              <a:t>　</a:t>
            </a:r>
            <a:r>
              <a:rPr lang="en-US" altLang="ja-JP" sz="1600" dirty="0">
                <a:solidFill>
                  <a:srgbClr val="050505"/>
                </a:solidFill>
                <a:latin typeface="Segoe UI Historic"/>
                <a:cs typeface="Segoe UI Historic"/>
              </a:rPr>
              <a:t> </a:t>
            </a:r>
            <a:r>
              <a:rPr lang="ja-JP" altLang="en-US" sz="1600" dirty="0">
                <a:solidFill>
                  <a:srgbClr val="050505"/>
                </a:solidFill>
                <a:latin typeface="Segoe UI Historic"/>
                <a:cs typeface="Segoe UI Historic"/>
              </a:rPr>
              <a:t>   NTTドコモ（現地）</a:t>
            </a:r>
            <a:endParaRPr lang="en-US" altLang="ja-JP" sz="1600" b="0" i="0" dirty="0">
              <a:solidFill>
                <a:srgbClr val="050505"/>
              </a:solidFill>
              <a:effectLst/>
              <a:latin typeface="Segoe UI Historic"/>
              <a:cs typeface="Segoe UI Historic"/>
            </a:endParaRPr>
          </a:p>
          <a:p>
            <a:endParaRPr lang="ja-JP" altLang="en-US" sz="1600" dirty="0">
              <a:solidFill>
                <a:srgbClr val="050505"/>
              </a:solidFill>
              <a:latin typeface="Segoe UI Historic"/>
              <a:cs typeface="Segoe UI Historic"/>
            </a:endParaRPr>
          </a:p>
          <a:p>
            <a:r>
              <a:rPr lang="ja-JP" altLang="en-US" sz="1600" b="0" i="0" dirty="0">
                <a:solidFill>
                  <a:srgbClr val="050505"/>
                </a:solidFill>
                <a:effectLst/>
                <a:latin typeface="Segoe UI Historic" panose="020B0502040204020203" pitchFamily="34" charset="0"/>
              </a:rPr>
              <a:t>　　午前、午後</a:t>
            </a:r>
            <a:r>
              <a:rPr lang="en-US" altLang="ja-JP" sz="1600" b="0" i="0" dirty="0">
                <a:solidFill>
                  <a:srgbClr val="050505"/>
                </a:solidFill>
                <a:effectLst/>
                <a:latin typeface="Segoe UI Historic" panose="020B0502040204020203" pitchFamily="34" charset="0"/>
              </a:rPr>
              <a:t>2</a:t>
            </a:r>
            <a:r>
              <a:rPr lang="ja-JP" altLang="en-US" sz="1600" b="0" i="0" dirty="0">
                <a:solidFill>
                  <a:srgbClr val="050505"/>
                </a:solidFill>
                <a:effectLst/>
                <a:latin typeface="Segoe UI Historic" panose="020B0502040204020203" pitchFamily="34" charset="0"/>
              </a:rPr>
              <a:t>回：企業説明は</a:t>
            </a:r>
            <a:r>
              <a:rPr lang="ja-JP" altLang="en-US" sz="1600" b="0" i="0" strike="sngStrike" dirty="0">
                <a:solidFill>
                  <a:srgbClr val="050505"/>
                </a:solidFill>
                <a:effectLst/>
                <a:latin typeface="Segoe UI Historic" panose="020B0502040204020203" pitchFamily="34" charset="0"/>
              </a:rPr>
              <a:t>オンライン</a:t>
            </a:r>
            <a:r>
              <a:rPr lang="ja-JP" altLang="en-US" sz="1600" b="0" i="0" dirty="0">
                <a:solidFill>
                  <a:srgbClr val="050505"/>
                </a:solidFill>
                <a:effectLst/>
                <a:latin typeface="Segoe UI Historic" panose="020B0502040204020203" pitchFamily="34" charset="0"/>
              </a:rPr>
              <a:t>でも可能！</a:t>
            </a:r>
            <a:endParaRPr lang="en-US" altLang="ja-JP" sz="1600" b="0" i="0" dirty="0">
              <a:solidFill>
                <a:srgbClr val="050505"/>
              </a:solidFill>
              <a:effectLst/>
              <a:latin typeface="Segoe UI Historic" panose="020B0502040204020203" pitchFamily="34" charset="0"/>
            </a:endParaRPr>
          </a:p>
          <a:p>
            <a:endParaRPr lang="en-US" altLang="ja-JP" sz="1600" dirty="0">
              <a:solidFill>
                <a:srgbClr val="050505"/>
              </a:solidFill>
              <a:latin typeface="Segoe UI Historic" panose="020B0502040204020203" pitchFamily="34" charset="0"/>
            </a:endParaRPr>
          </a:p>
          <a:p>
            <a:r>
              <a:rPr lang="ja-JP" altLang="en-US" sz="1600" b="0" i="0" dirty="0">
                <a:solidFill>
                  <a:srgbClr val="050505"/>
                </a:solidFill>
                <a:effectLst/>
                <a:latin typeface="Segoe UI Historic" panose="020B0502040204020203" pitchFamily="34" charset="0"/>
              </a:rPr>
              <a:t>　　オンラインが通信環境が良くないため、</a:t>
            </a:r>
            <a:r>
              <a:rPr lang="ja-JP" altLang="en-US" sz="1600" b="1" i="0" dirty="0">
                <a:solidFill>
                  <a:srgbClr val="FF0000"/>
                </a:solidFill>
                <a:effectLst/>
                <a:latin typeface="Segoe UI Historic" panose="020B0502040204020203" pitchFamily="34" charset="0"/>
              </a:rPr>
              <a:t>録画データ</a:t>
            </a:r>
            <a:r>
              <a:rPr lang="ja-JP" altLang="en-US" sz="1600" b="0" i="0" dirty="0">
                <a:solidFill>
                  <a:srgbClr val="050505"/>
                </a:solidFill>
                <a:effectLst/>
                <a:latin typeface="Segoe UI Historic" panose="020B0502040204020203" pitchFamily="34" charset="0"/>
              </a:rPr>
              <a:t>で対応お願いします！</a:t>
            </a:r>
            <a:br>
              <a:rPr lang="en-US" altLang="ja-JP" sz="1600" b="0" i="0" dirty="0">
                <a:solidFill>
                  <a:srgbClr val="050505"/>
                </a:solidFill>
                <a:effectLst/>
                <a:latin typeface="Segoe UI Historic" panose="020B0502040204020203" pitchFamily="34" charset="0"/>
              </a:rPr>
            </a:br>
            <a:r>
              <a:rPr lang="ja-JP" altLang="en-US" sz="1600" b="0" i="0" dirty="0">
                <a:solidFill>
                  <a:srgbClr val="050505"/>
                </a:solidFill>
                <a:effectLst/>
                <a:latin typeface="Segoe UI Historic" panose="020B0502040204020203" pitchFamily="34" charset="0"/>
              </a:rPr>
              <a:t>　　（</a:t>
            </a:r>
            <a:r>
              <a:rPr lang="en-US" altLang="ja-JP" sz="1600" b="0" i="0" dirty="0">
                <a:solidFill>
                  <a:srgbClr val="050505"/>
                </a:solidFill>
                <a:effectLst/>
                <a:latin typeface="Segoe UI Historic" panose="020B0502040204020203" pitchFamily="34" charset="0"/>
              </a:rPr>
              <a:t>ZOOM</a:t>
            </a:r>
            <a:r>
              <a:rPr lang="ja-JP" altLang="en-US" sz="1600" b="0" i="0" dirty="0">
                <a:solidFill>
                  <a:srgbClr val="050505"/>
                </a:solidFill>
                <a:effectLst/>
                <a:latin typeface="Segoe UI Historic" panose="020B0502040204020203" pitchFamily="34" charset="0"/>
              </a:rPr>
              <a:t>とかの録画機能を利用するしてコンテンツ作るなど）</a:t>
            </a:r>
            <a:endParaRPr lang="en-US" altLang="ja-JP" sz="1600" b="0" i="0" dirty="0">
              <a:solidFill>
                <a:srgbClr val="050505"/>
              </a:solidFill>
              <a:effectLst/>
              <a:latin typeface="Segoe UI Historic" panose="020B0502040204020203" pitchFamily="34" charset="0"/>
            </a:endParaRPr>
          </a:p>
          <a:p>
            <a:endParaRPr lang="en-US" altLang="ja-JP" dirty="0">
              <a:solidFill>
                <a:srgbClr val="050505"/>
              </a:solidFill>
              <a:latin typeface="Segoe UI Historic" panose="020B0502040204020203" pitchFamily="34" charset="0"/>
            </a:endParaRPr>
          </a:p>
          <a:p>
            <a:r>
              <a:rPr lang="ja-JP" altLang="en-US" b="0" i="0" dirty="0">
                <a:solidFill>
                  <a:srgbClr val="050505"/>
                </a:solidFill>
                <a:effectLst/>
                <a:latin typeface="Segoe UI Historic"/>
                <a:cs typeface="Segoe UI Historic"/>
              </a:rPr>
              <a:t>▼注釈 </a:t>
            </a:r>
            <a:r>
              <a:rPr lang="en-US" altLang="ja-JP" b="0" i="0" dirty="0">
                <a:solidFill>
                  <a:srgbClr val="050505"/>
                </a:solidFill>
                <a:effectLst/>
                <a:latin typeface="Segoe UI Historic"/>
                <a:cs typeface="Segoe UI Historic"/>
              </a:rPr>
              <a:t>※</a:t>
            </a:r>
            <a:r>
              <a:rPr lang="ja-JP" altLang="en-US" b="0" i="0" dirty="0">
                <a:solidFill>
                  <a:srgbClr val="050505"/>
                </a:solidFill>
                <a:effectLst/>
                <a:latin typeface="Segoe UI Historic"/>
                <a:cs typeface="Segoe UI Historic"/>
              </a:rPr>
              <a:t>上記のうち、</a:t>
            </a:r>
            <a:r>
              <a:rPr lang="ja-JP" altLang="en-US" dirty="0">
                <a:solidFill>
                  <a:srgbClr val="050505"/>
                </a:solidFill>
                <a:latin typeface="Segoe UI Historic"/>
                <a:cs typeface="Segoe UI Historic"/>
              </a:rPr>
              <a:t>24</a:t>
            </a:r>
            <a:r>
              <a:rPr lang="ja-JP" altLang="en-US" b="0" i="0" dirty="0">
                <a:solidFill>
                  <a:srgbClr val="050505"/>
                </a:solidFill>
                <a:effectLst/>
                <a:latin typeface="Segoe UI Historic"/>
                <a:cs typeface="Segoe UI Historic"/>
              </a:rPr>
              <a:t>日を中央公民館にて開催。</a:t>
            </a:r>
            <a:br>
              <a:rPr lang="en-US" altLang="ja-JP" b="0" i="0" dirty="0">
                <a:effectLst/>
                <a:latin typeface="Segoe UI Historic" panose="020B0502040204020203" pitchFamily="34" charset="0"/>
              </a:rPr>
            </a:br>
            <a:r>
              <a:rPr lang="ja-JP" altLang="en-US" b="0" i="0" dirty="0">
                <a:solidFill>
                  <a:srgbClr val="050505"/>
                </a:solidFill>
                <a:effectLst/>
                <a:latin typeface="Segoe UI Historic"/>
                <a:cs typeface="Segoe UI Historic"/>
              </a:rPr>
              <a:t>　　　　それ以外はすべて「ときわ台オアシス」にて開催。 </a:t>
            </a:r>
            <a:br>
              <a:rPr lang="en-US" altLang="ja-JP" b="0" i="0" dirty="0">
                <a:effectLst/>
                <a:latin typeface="Segoe UI Historic" panose="020B0502040204020203" pitchFamily="34" charset="0"/>
              </a:rPr>
            </a:br>
            <a:r>
              <a:rPr lang="ja-JP" altLang="en-US" b="0" i="0" dirty="0">
                <a:solidFill>
                  <a:srgbClr val="050505"/>
                </a:solidFill>
                <a:effectLst/>
                <a:latin typeface="Segoe UI Historic"/>
                <a:cs typeface="Segoe UI Historic"/>
              </a:rPr>
              <a:t>　　　</a:t>
            </a:r>
            <a:r>
              <a:rPr lang="en-US" altLang="ja-JP" b="0" i="0" dirty="0">
                <a:solidFill>
                  <a:srgbClr val="050505"/>
                </a:solidFill>
                <a:effectLst/>
                <a:latin typeface="Segoe UI Historic"/>
                <a:cs typeface="Segoe UI Historic"/>
              </a:rPr>
              <a:t>※</a:t>
            </a:r>
            <a:r>
              <a:rPr lang="ja-JP" altLang="en-US" b="0" i="0" dirty="0">
                <a:solidFill>
                  <a:srgbClr val="050505"/>
                </a:solidFill>
                <a:effectLst/>
                <a:latin typeface="Segoe UI Historic"/>
                <a:cs typeface="Segoe UI Historic"/>
              </a:rPr>
              <a:t>よろづ相談室は「ときわ台オアシス」にて毎週土曜</a:t>
            </a:r>
            <a:r>
              <a:rPr lang="en-US" altLang="ja-JP" b="0" i="0" dirty="0">
                <a:solidFill>
                  <a:srgbClr val="050505"/>
                </a:solidFill>
                <a:effectLst/>
                <a:latin typeface="Segoe UI Historic"/>
                <a:cs typeface="Segoe UI Historic"/>
              </a:rPr>
              <a:t>9:30</a:t>
            </a:r>
            <a:r>
              <a:rPr lang="ja-JP" altLang="en-US" b="0" i="0" dirty="0">
                <a:solidFill>
                  <a:srgbClr val="050505"/>
                </a:solidFill>
                <a:effectLst/>
                <a:latin typeface="Segoe UI Historic"/>
                <a:cs typeface="Segoe UI Historic"/>
              </a:rPr>
              <a:t>ー正午</a:t>
            </a:r>
            <a:r>
              <a:rPr lang="en-US" altLang="ja-JP" b="0" i="0" dirty="0">
                <a:solidFill>
                  <a:srgbClr val="050505"/>
                </a:solidFill>
                <a:effectLst/>
                <a:latin typeface="Segoe UI Historic"/>
                <a:cs typeface="Segoe UI Historic"/>
              </a:rPr>
              <a:t>12:00</a:t>
            </a:r>
            <a:r>
              <a:rPr lang="ja-JP" altLang="en-US" b="0" i="0" dirty="0">
                <a:solidFill>
                  <a:srgbClr val="050505"/>
                </a:solidFill>
                <a:effectLst/>
                <a:latin typeface="Segoe UI Historic"/>
                <a:cs typeface="Segoe UI Historic"/>
              </a:rPr>
              <a:t>の午前営業。</a:t>
            </a:r>
            <a:endParaRPr lang="en-US" altLang="ja-JP" b="0" i="0" dirty="0">
              <a:solidFill>
                <a:srgbClr val="050505"/>
              </a:solidFill>
              <a:effectLst/>
              <a:latin typeface="Segoe UI Historic"/>
              <a:cs typeface="Segoe UI Historic"/>
            </a:endParaRPr>
          </a:p>
          <a:p>
            <a:endParaRPr lang="en-US" altLang="ja-JP" dirty="0">
              <a:solidFill>
                <a:srgbClr val="050505"/>
              </a:solidFill>
              <a:latin typeface="Segoe UI Historic"/>
              <a:cs typeface="Segoe UI Historic"/>
            </a:endParaRPr>
          </a:p>
          <a:p>
            <a:r>
              <a:rPr lang="ja-JP" altLang="en-US" b="0" i="0" dirty="0">
                <a:solidFill>
                  <a:srgbClr val="050505"/>
                </a:solidFill>
                <a:effectLst/>
                <a:latin typeface="Segoe UI Historic"/>
                <a:cs typeface="Segoe UI Historic"/>
              </a:rPr>
              <a:t>　　　　よろず相談室拡大検討。ウェアラブル配布でかなり時間を割いている為、</a:t>
            </a:r>
            <a:br>
              <a:rPr lang="en-US" altLang="ja-JP" b="0" i="0" dirty="0">
                <a:solidFill>
                  <a:srgbClr val="050505"/>
                </a:solidFill>
                <a:effectLst/>
                <a:latin typeface="Segoe UI Historic"/>
                <a:cs typeface="Segoe UI Historic"/>
              </a:rPr>
            </a:br>
            <a:r>
              <a:rPr lang="ja-JP" altLang="en-US" b="0" i="0" dirty="0">
                <a:solidFill>
                  <a:srgbClr val="050505"/>
                </a:solidFill>
                <a:effectLst/>
                <a:latin typeface="Segoe UI Historic"/>
                <a:cs typeface="Segoe UI Historic"/>
              </a:rPr>
              <a:t>　　　　本来のよろず相談にならないので、日曜日も検討</a:t>
            </a:r>
            <a:br>
              <a:rPr lang="en-US" altLang="ja-JP" b="0" i="0" dirty="0">
                <a:solidFill>
                  <a:srgbClr val="050505"/>
                </a:solidFill>
                <a:effectLst/>
                <a:latin typeface="Segoe UI Historic"/>
                <a:cs typeface="Segoe UI Historic"/>
              </a:rPr>
            </a:br>
            <a:br>
              <a:rPr lang="en-US" altLang="ja-JP" b="0" i="0" dirty="0">
                <a:solidFill>
                  <a:srgbClr val="050505"/>
                </a:solidFill>
                <a:effectLst/>
                <a:latin typeface="Segoe UI Historic"/>
                <a:cs typeface="Segoe UI Historic"/>
              </a:rPr>
            </a:br>
            <a:r>
              <a:rPr lang="ja-JP" altLang="en-US" b="0" i="0" dirty="0">
                <a:solidFill>
                  <a:srgbClr val="050505"/>
                </a:solidFill>
                <a:effectLst/>
                <a:latin typeface="Segoe UI Historic"/>
                <a:cs typeface="Segoe UI Historic"/>
              </a:rPr>
              <a:t>　総務省事業後どうするかも、豊能町役場と相談。（</a:t>
            </a:r>
            <a:r>
              <a:rPr lang="en-US" altLang="ja-JP" b="0" i="0" dirty="0">
                <a:solidFill>
                  <a:srgbClr val="050505"/>
                </a:solidFill>
                <a:effectLst/>
                <a:latin typeface="Segoe UI Historic"/>
                <a:cs typeface="Segoe UI Historic"/>
              </a:rPr>
              <a:t>CSPFC</a:t>
            </a:r>
            <a:r>
              <a:rPr lang="ja-JP" altLang="en-US" b="0" i="0" dirty="0">
                <a:solidFill>
                  <a:srgbClr val="050505"/>
                </a:solidFill>
                <a:effectLst/>
                <a:latin typeface="Segoe UI Historic"/>
                <a:cs typeface="Segoe UI Historic"/>
              </a:rPr>
              <a:t>としても検討）　　</a:t>
            </a:r>
            <a:endParaRPr lang="en-US" altLang="ja-JP" b="0" i="0" dirty="0">
              <a:solidFill>
                <a:srgbClr val="050505"/>
              </a:solidFill>
              <a:effectLst/>
              <a:latin typeface="Segoe UI Historic"/>
              <a:cs typeface="Segoe UI Historic"/>
            </a:endParaRPr>
          </a:p>
          <a:p>
            <a:endParaRPr lang="en-US" altLang="ja-JP" dirty="0">
              <a:solidFill>
                <a:srgbClr val="050505"/>
              </a:solidFill>
              <a:latin typeface="Segoe UI Historic" panose="020B0502040204020203" pitchFamily="34" charset="0"/>
            </a:endParaRPr>
          </a:p>
        </p:txBody>
      </p:sp>
      <p:sp>
        <p:nvSpPr>
          <p:cNvPr id="4" name="テキスト ボックス 3">
            <a:extLst>
              <a:ext uri="{FF2B5EF4-FFF2-40B4-BE49-F238E27FC236}">
                <a16:creationId xmlns:a16="http://schemas.microsoft.com/office/drawing/2014/main" id="{4F5A892D-1DB7-438E-BCE5-C4CDF7DE85BE}"/>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スマホ教室　第</a:t>
            </a:r>
            <a:r>
              <a:rPr lang="en-US" altLang="ja-JP" dirty="0">
                <a:solidFill>
                  <a:schemeClr val="bg1"/>
                </a:solidFill>
              </a:rPr>
              <a:t>3</a:t>
            </a:r>
            <a:r>
              <a:rPr lang="ja-JP" altLang="en-US" dirty="0">
                <a:solidFill>
                  <a:schemeClr val="bg1"/>
                </a:solidFill>
              </a:rPr>
              <a:t>回</a:t>
            </a:r>
          </a:p>
        </p:txBody>
      </p:sp>
      <p:sp>
        <p:nvSpPr>
          <p:cNvPr id="5" name="矢印: 右 4">
            <a:extLst>
              <a:ext uri="{FF2B5EF4-FFF2-40B4-BE49-F238E27FC236}">
                <a16:creationId xmlns:a16="http://schemas.microsoft.com/office/drawing/2014/main" id="{1F290163-B3FA-44A6-979C-E51A639E339D}"/>
              </a:ext>
            </a:extLst>
          </p:cNvPr>
          <p:cNvSpPr/>
          <p:nvPr/>
        </p:nvSpPr>
        <p:spPr>
          <a:xfrm>
            <a:off x="7387140" y="1257920"/>
            <a:ext cx="373225" cy="17728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4375CB2-1ABC-4F2C-95A1-6526C15126B9}"/>
              </a:ext>
            </a:extLst>
          </p:cNvPr>
          <p:cNvSpPr txBox="1"/>
          <p:nvPr/>
        </p:nvSpPr>
        <p:spPr>
          <a:xfrm>
            <a:off x="7877202" y="1167741"/>
            <a:ext cx="4275752" cy="369332"/>
          </a:xfrm>
          <a:prstGeom prst="rect">
            <a:avLst/>
          </a:prstGeom>
          <a:noFill/>
        </p:spPr>
        <p:txBody>
          <a:bodyPr wrap="square">
            <a:spAutoFit/>
          </a:bodyPr>
          <a:lstStyle/>
          <a:p>
            <a:r>
              <a:rPr lang="zh-TW" altLang="en-US" dirty="0">
                <a:solidFill>
                  <a:srgbClr val="0070C0"/>
                </a:solidFill>
              </a:rPr>
              <a:t>日経新聞玉岡</a:t>
            </a:r>
            <a:r>
              <a:rPr lang="ja-JP" altLang="en-US" dirty="0">
                <a:solidFill>
                  <a:srgbClr val="0070C0"/>
                </a:solidFill>
              </a:rPr>
              <a:t>さん取材</a:t>
            </a:r>
          </a:p>
        </p:txBody>
      </p:sp>
      <p:sp>
        <p:nvSpPr>
          <p:cNvPr id="8" name="矢印: 右 7">
            <a:extLst>
              <a:ext uri="{FF2B5EF4-FFF2-40B4-BE49-F238E27FC236}">
                <a16:creationId xmlns:a16="http://schemas.microsoft.com/office/drawing/2014/main" id="{ED83EEB1-A941-4240-B3A2-897C114F6B71}"/>
              </a:ext>
            </a:extLst>
          </p:cNvPr>
          <p:cNvSpPr/>
          <p:nvPr/>
        </p:nvSpPr>
        <p:spPr>
          <a:xfrm>
            <a:off x="7691535" y="3251718"/>
            <a:ext cx="373225" cy="17728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ADEA348-0393-44FB-9371-80CD15028A0A}"/>
              </a:ext>
            </a:extLst>
          </p:cNvPr>
          <p:cNvSpPr txBox="1"/>
          <p:nvPr/>
        </p:nvSpPr>
        <p:spPr>
          <a:xfrm>
            <a:off x="8139405" y="3017193"/>
            <a:ext cx="3150636" cy="646331"/>
          </a:xfrm>
          <a:prstGeom prst="rect">
            <a:avLst/>
          </a:prstGeom>
          <a:noFill/>
        </p:spPr>
        <p:txBody>
          <a:bodyPr wrap="square">
            <a:spAutoFit/>
          </a:bodyPr>
          <a:lstStyle/>
          <a:p>
            <a:r>
              <a:rPr lang="ja-JP" altLang="en-US" dirty="0">
                <a:solidFill>
                  <a:srgbClr val="0070C0"/>
                </a:solidFill>
              </a:rPr>
              <a:t>全員現地予定</a:t>
            </a:r>
            <a:br>
              <a:rPr lang="en-US" altLang="ja-JP" dirty="0">
                <a:solidFill>
                  <a:srgbClr val="0070C0"/>
                </a:solidFill>
              </a:rPr>
            </a:br>
            <a:r>
              <a:rPr lang="en-US" altLang="ja-JP" dirty="0">
                <a:solidFill>
                  <a:srgbClr val="0070C0"/>
                </a:solidFill>
              </a:rPr>
              <a:t>17</a:t>
            </a:r>
            <a:r>
              <a:rPr lang="ja-JP" altLang="en-US" dirty="0">
                <a:solidFill>
                  <a:srgbClr val="0070C0"/>
                </a:solidFill>
              </a:rPr>
              <a:t>日</a:t>
            </a:r>
            <a:r>
              <a:rPr lang="en-US" altLang="ja-JP" dirty="0">
                <a:solidFill>
                  <a:srgbClr val="0070C0"/>
                </a:solidFill>
              </a:rPr>
              <a:t>AM</a:t>
            </a:r>
            <a:r>
              <a:rPr lang="ja-JP" altLang="en-US" dirty="0">
                <a:solidFill>
                  <a:srgbClr val="0070C0"/>
                </a:solidFill>
              </a:rPr>
              <a:t>江川は対応は後程</a:t>
            </a:r>
          </a:p>
        </p:txBody>
      </p:sp>
    </p:spTree>
    <p:extLst>
      <p:ext uri="{BB962C8B-B14F-4D97-AF65-F5344CB8AC3E}">
        <p14:creationId xmlns:p14="http://schemas.microsoft.com/office/powerpoint/2010/main" val="713542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0648AE6-56CF-4EB8-A4A2-49E3608E8836}"/>
              </a:ext>
            </a:extLst>
          </p:cNvPr>
          <p:cNvGraphicFramePr>
            <a:graphicFrameLocks noGrp="1"/>
          </p:cNvGraphicFramePr>
          <p:nvPr>
            <p:extLst>
              <p:ext uri="{D42A27DB-BD31-4B8C-83A1-F6EECF244321}">
                <p14:modId xmlns:p14="http://schemas.microsoft.com/office/powerpoint/2010/main" val="1886661213"/>
              </p:ext>
            </p:extLst>
          </p:nvPr>
        </p:nvGraphicFramePr>
        <p:xfrm>
          <a:off x="4238786" y="999641"/>
          <a:ext cx="7388306" cy="5537740"/>
        </p:xfrm>
        <a:graphic>
          <a:graphicData uri="http://schemas.openxmlformats.org/drawingml/2006/table">
            <a:tbl>
              <a:tblPr/>
              <a:tblGrid>
                <a:gridCol w="246533">
                  <a:extLst>
                    <a:ext uri="{9D8B030D-6E8A-4147-A177-3AD203B41FA5}">
                      <a16:colId xmlns:a16="http://schemas.microsoft.com/office/drawing/2014/main" val="641925320"/>
                    </a:ext>
                  </a:extLst>
                </a:gridCol>
                <a:gridCol w="2110945">
                  <a:extLst>
                    <a:ext uri="{9D8B030D-6E8A-4147-A177-3AD203B41FA5}">
                      <a16:colId xmlns:a16="http://schemas.microsoft.com/office/drawing/2014/main" val="1723696444"/>
                    </a:ext>
                  </a:extLst>
                </a:gridCol>
                <a:gridCol w="2295845">
                  <a:extLst>
                    <a:ext uri="{9D8B030D-6E8A-4147-A177-3AD203B41FA5}">
                      <a16:colId xmlns:a16="http://schemas.microsoft.com/office/drawing/2014/main" val="4120664018"/>
                    </a:ext>
                  </a:extLst>
                </a:gridCol>
                <a:gridCol w="847460">
                  <a:extLst>
                    <a:ext uri="{9D8B030D-6E8A-4147-A177-3AD203B41FA5}">
                      <a16:colId xmlns:a16="http://schemas.microsoft.com/office/drawing/2014/main" val="2264163745"/>
                    </a:ext>
                  </a:extLst>
                </a:gridCol>
                <a:gridCol w="847460">
                  <a:extLst>
                    <a:ext uri="{9D8B030D-6E8A-4147-A177-3AD203B41FA5}">
                      <a16:colId xmlns:a16="http://schemas.microsoft.com/office/drawing/2014/main" val="1236013185"/>
                    </a:ext>
                  </a:extLst>
                </a:gridCol>
                <a:gridCol w="1040063">
                  <a:extLst>
                    <a:ext uri="{9D8B030D-6E8A-4147-A177-3AD203B41FA5}">
                      <a16:colId xmlns:a16="http://schemas.microsoft.com/office/drawing/2014/main" val="1610501959"/>
                    </a:ext>
                  </a:extLst>
                </a:gridCol>
              </a:tblGrid>
              <a:tr h="239410">
                <a:tc>
                  <a:txBody>
                    <a:bodyPr/>
                    <a:lstStyle/>
                    <a:p>
                      <a:pPr algn="ctr" fontAlgn="ctr" latinLnBrk="0"/>
                      <a:r>
                        <a:rPr lang="en-US" sz="800" b="1" i="0">
                          <a:effectLst/>
                          <a:latin typeface="ヒラギノ角ゴ Pro W3"/>
                        </a:rPr>
                        <a:t>No.</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ja-JP" altLang="en-US" sz="800" b="1" i="0" dirty="0">
                          <a:effectLst/>
                          <a:latin typeface="ヒラギノ角ゴ Pro W3"/>
                        </a:rPr>
                        <a:t>組織名（</a:t>
                      </a:r>
                      <a:r>
                        <a:rPr lang="en-US" sz="800" b="1" i="0" dirty="0">
                          <a:effectLst/>
                          <a:latin typeface="ヒラギノ角ゴ Pro W3"/>
                        </a:rPr>
                        <a:t>JP）</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ja-JP" altLang="en-US" sz="800" b="1" i="0">
                          <a:effectLst/>
                          <a:latin typeface="ヒラギノ角ゴ Pro W3"/>
                        </a:rPr>
                        <a:t>組織名（</a:t>
                      </a:r>
                      <a:r>
                        <a:rPr lang="en-US" sz="800" b="1" i="0">
                          <a:effectLst/>
                          <a:latin typeface="ヒラギノ角ゴ Pro W3"/>
                        </a:rPr>
                        <a:t>EN）</a:t>
                      </a:r>
                      <a:br>
                        <a:rPr lang="en-US" sz="800" b="1" i="0">
                          <a:effectLst/>
                          <a:latin typeface="ヒラギノ角ゴ Pro W3"/>
                        </a:rPr>
                      </a:br>
                      <a:r>
                        <a:rPr lang="en-US" sz="800" b="1" i="0">
                          <a:effectLst/>
                          <a:latin typeface="ヒラギノ角ゴ Pro W3"/>
                        </a:rPr>
                        <a:t>Member name</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ja-JP" altLang="en-US" sz="800" b="1" i="0" dirty="0">
                          <a:effectLst/>
                          <a:latin typeface="ヒラギノ角ゴ Pro W3"/>
                        </a:rPr>
                        <a:t>電子証明書</a:t>
                      </a:r>
                      <a:br>
                        <a:rPr lang="en-US" altLang="ja-JP" sz="800" b="1" i="0" dirty="0">
                          <a:effectLst/>
                          <a:latin typeface="ヒラギノ角ゴ Pro W3"/>
                        </a:rPr>
                      </a:br>
                      <a:r>
                        <a:rPr lang="ja-JP" altLang="en-US" sz="800" b="1" i="0" dirty="0">
                          <a:effectLst/>
                          <a:latin typeface="ヒラギノ角ゴ Pro W3"/>
                        </a:rPr>
                        <a:t>申請ステイタス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ja-JP" altLang="en-US" sz="800" b="1" i="0">
                          <a:effectLst/>
                          <a:latin typeface="ヒラギノ角ゴ Pro W3"/>
                        </a:rPr>
                        <a:t>ユーザ企業</a:t>
                      </a:r>
                      <a:br>
                        <a:rPr lang="ja-JP" altLang="en-US" sz="800" b="1" i="0">
                          <a:effectLst/>
                          <a:latin typeface="ヒラギノ角ゴ Pro W3"/>
                        </a:rPr>
                      </a:br>
                      <a:r>
                        <a:rPr lang="ja-JP" altLang="en-US" sz="800" b="1" i="0">
                          <a:effectLst/>
                          <a:latin typeface="ヒラギノ角ゴ Pro W3"/>
                        </a:rPr>
                        <a:t>通知ステイタス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en-US" sz="800" b="1" i="0">
                          <a:effectLst/>
                          <a:latin typeface="ヒラギノ角ゴ Pro W3"/>
                        </a:rPr>
                        <a:t>Member code</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extLst>
                  <a:ext uri="{0D108BD9-81ED-4DB2-BD59-A6C34878D82A}">
                    <a16:rowId xmlns:a16="http://schemas.microsoft.com/office/drawing/2014/main" val="3895373577"/>
                  </a:ext>
                </a:extLst>
              </a:tr>
              <a:tr h="133439">
                <a:tc>
                  <a:txBody>
                    <a:bodyPr/>
                    <a:lstStyle/>
                    <a:p>
                      <a:pPr fontAlgn="ctr" latinLnBrk="0"/>
                      <a:r>
                        <a:rPr lang="en-US" altLang="ja-JP" sz="800" b="0" i="0">
                          <a:effectLst/>
                          <a:latin typeface="ヒラギノ角ゴ Pro W3"/>
                        </a:rPr>
                        <a:t>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OZ1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OZ1 Corporation</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通知済み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601794462"/>
                  </a:ext>
                </a:extLst>
              </a:tr>
              <a:tr h="239410">
                <a:tc>
                  <a:txBody>
                    <a:bodyPr/>
                    <a:lstStyle/>
                    <a:p>
                      <a:pPr fontAlgn="ctr" latinLnBrk="0"/>
                      <a:r>
                        <a:rPr lang="en-US" altLang="ja-JP" sz="800" b="0" i="0">
                          <a:effectLst/>
                          <a:latin typeface="ヒラギノ角ゴ Pro W3"/>
                        </a:rPr>
                        <a:t>2</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一般社団法人コンパクトスマートシティプラットフォーム協議会</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Compact Smart City Platform Council</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通知済み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74440001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622575834"/>
                  </a:ext>
                </a:extLst>
              </a:tr>
              <a:tr h="133439">
                <a:tc>
                  <a:txBody>
                    <a:bodyPr/>
                    <a:lstStyle/>
                    <a:p>
                      <a:pPr fontAlgn="ctr" latinLnBrk="0"/>
                      <a:r>
                        <a:rPr lang="en-US" altLang="ja-JP" sz="800" b="0" i="0">
                          <a:effectLst/>
                          <a:latin typeface="ヒラギノ角ゴ Pro W3"/>
                        </a:rPr>
                        <a:t>3</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altLang="ja-JP" sz="800" b="0" i="0">
                          <a:effectLst/>
                          <a:latin typeface="ヒラギノ角ゴ Pro W3"/>
                        </a:rPr>
                        <a:t>NEC</a:t>
                      </a:r>
                      <a:r>
                        <a:rPr lang="ja-JP" altLang="en-US" sz="800" b="0" i="0">
                          <a:effectLst/>
                          <a:latin typeface="ヒラギノ角ゴ Pro W3"/>
                        </a:rPr>
                        <a:t>ネッツエスアイ株式会社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NEC Networks &amp; System Integration Corporation</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21110003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919829673"/>
                  </a:ext>
                </a:extLst>
              </a:tr>
              <a:tr h="133439">
                <a:tc>
                  <a:txBody>
                    <a:bodyPr/>
                    <a:lstStyle/>
                    <a:p>
                      <a:pPr fontAlgn="ctr" latinLnBrk="0"/>
                      <a:r>
                        <a:rPr lang="en-US" altLang="ja-JP" sz="800" b="0" i="0">
                          <a:effectLst/>
                          <a:latin typeface="ヒラギノ角ゴ Pro W3"/>
                        </a:rPr>
                        <a:t>4</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Green Bioanalytics</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solidFill>
                            <a:srgbClr val="F54A45"/>
                          </a:solidFill>
                          <a:effectLst/>
                          <a:latin typeface="ヒラギノ角ゴ Pro W3"/>
                        </a:rPr>
                        <a:t>Green Bioanalytics Japan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21110002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104102334"/>
                  </a:ext>
                </a:extLst>
              </a:tr>
              <a:tr h="566320">
                <a:tc>
                  <a:txBody>
                    <a:bodyPr/>
                    <a:lstStyle/>
                    <a:p>
                      <a:pPr fontAlgn="ctr" latinLnBrk="0"/>
                      <a:r>
                        <a:rPr lang="en-US" altLang="ja-JP" sz="800" b="0" i="0">
                          <a:effectLst/>
                          <a:latin typeface="ヒラギノ角ゴ Pro W3"/>
                        </a:rPr>
                        <a:t>5</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dirty="0">
                          <a:effectLst/>
                          <a:latin typeface="ヒラギノ角ゴ Pro W3"/>
                        </a:rPr>
                        <a:t>株式会社ミマモルメ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MIMAMORUME CO.,LTD.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21110004</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804319710"/>
                  </a:ext>
                </a:extLst>
              </a:tr>
              <a:tr h="133439">
                <a:tc>
                  <a:txBody>
                    <a:bodyPr/>
                    <a:lstStyle/>
                    <a:p>
                      <a:pPr fontAlgn="ctr" latinLnBrk="0"/>
                      <a:r>
                        <a:rPr lang="en-US" altLang="ja-JP" sz="800" b="0" i="0">
                          <a:effectLst/>
                          <a:latin typeface="ヒラギノ角ゴ Pro W3"/>
                        </a:rPr>
                        <a:t>6</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Andeco</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Andeco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242469607"/>
                  </a:ext>
                </a:extLst>
              </a:tr>
              <a:tr h="133439">
                <a:tc>
                  <a:txBody>
                    <a:bodyPr/>
                    <a:lstStyle/>
                    <a:p>
                      <a:pPr fontAlgn="ctr" latinLnBrk="0"/>
                      <a:r>
                        <a:rPr lang="en-US" altLang="ja-JP" sz="800" b="0" i="0">
                          <a:effectLst/>
                          <a:latin typeface="ヒラギノ角ゴ Pro W3"/>
                        </a:rPr>
                        <a:t>7</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Digital Platformer</a:t>
                      </a:r>
                      <a:r>
                        <a:rPr lang="ja-JP" altLang="en-US" sz="800" b="0" i="0">
                          <a:effectLst/>
                          <a:latin typeface="ヒラギノ角ゴ Pro W3"/>
                        </a:rPr>
                        <a:t>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Digital Platformer Corporation</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dirty="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21110006</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075767304"/>
                  </a:ext>
                </a:extLst>
              </a:tr>
              <a:tr h="133439">
                <a:tc>
                  <a:txBody>
                    <a:bodyPr/>
                    <a:lstStyle/>
                    <a:p>
                      <a:pPr fontAlgn="ctr" latinLnBrk="0"/>
                      <a:r>
                        <a:rPr lang="en-US" altLang="ja-JP" sz="800" b="0" i="0">
                          <a:effectLst/>
                          <a:latin typeface="ヒラギノ角ゴ Pro W3"/>
                        </a:rPr>
                        <a:t>8</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I&amp;H</a:t>
                      </a:r>
                      <a:r>
                        <a:rPr lang="ja-JP" altLang="en-US" sz="800" b="0" i="0">
                          <a:effectLst/>
                          <a:latin typeface="ヒラギノ角ゴ Pro W3"/>
                        </a:rPr>
                        <a:t>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I&amp;H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dirty="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806538817"/>
                  </a:ext>
                </a:extLst>
              </a:tr>
              <a:tr h="133439">
                <a:tc>
                  <a:txBody>
                    <a:bodyPr/>
                    <a:lstStyle/>
                    <a:p>
                      <a:pPr fontAlgn="ctr" latinLnBrk="0"/>
                      <a:r>
                        <a:rPr lang="en-US" altLang="ja-JP" sz="800" b="0" i="0">
                          <a:effectLst/>
                          <a:latin typeface="ヒラギノ角ゴ Pro W3"/>
                        </a:rPr>
                        <a:t>9</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イッツ・コミュニケーションズ株式会社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its communications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21110007</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269831513"/>
                  </a:ext>
                </a:extLst>
              </a:tr>
              <a:tr h="147242">
                <a:tc>
                  <a:txBody>
                    <a:bodyPr/>
                    <a:lstStyle/>
                    <a:p>
                      <a:pPr fontAlgn="ctr" latinLnBrk="0"/>
                      <a:r>
                        <a:rPr lang="en-US" altLang="ja-JP" sz="800" b="0" i="0">
                          <a:effectLst/>
                          <a:latin typeface="ヒラギノ角ゴ Pro W3"/>
                        </a:rPr>
                        <a:t>10</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NoCode Japan</a:t>
                      </a:r>
                      <a:r>
                        <a:rPr lang="ja-JP" altLang="en-US" sz="800" b="0" i="0">
                          <a:effectLst/>
                          <a:latin typeface="ヒラギノ角ゴ Pro W3"/>
                        </a:rPr>
                        <a:t>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NoCode Japan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21110005</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504120913"/>
                  </a:ext>
                </a:extLst>
              </a:tr>
              <a:tr h="147242">
                <a:tc>
                  <a:txBody>
                    <a:bodyPr/>
                    <a:lstStyle/>
                    <a:p>
                      <a:pPr fontAlgn="ctr" latinLnBrk="0"/>
                      <a:r>
                        <a:rPr lang="en-US" altLang="ja-JP" sz="800" b="0" i="0">
                          <a:effectLst/>
                          <a:latin typeface="ヒラギノ角ゴ Pro W3"/>
                        </a:rPr>
                        <a:t>11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altLang="ja-JP" sz="800" b="0" i="0">
                          <a:effectLst/>
                          <a:latin typeface="ヒラギノ角ゴ Pro W3"/>
                        </a:rPr>
                        <a:t>NTT</a:t>
                      </a:r>
                      <a:r>
                        <a:rPr lang="ja-JP" altLang="en-US" sz="800" b="0" i="0">
                          <a:effectLst/>
                          <a:latin typeface="ヒラギノ角ゴ Pro W3"/>
                        </a:rPr>
                        <a:t>ドコモ</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NTT DOCOMO,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0" i="0">
                          <a:effectLst/>
                          <a:latin typeface="-apple-system"/>
                        </a:rPr>
                        <a:t>21110008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259936272"/>
                  </a:ext>
                </a:extLst>
              </a:tr>
              <a:tr h="147242">
                <a:tc>
                  <a:txBody>
                    <a:bodyPr/>
                    <a:lstStyle/>
                    <a:p>
                      <a:pPr fontAlgn="ctr" latinLnBrk="0"/>
                      <a:r>
                        <a:rPr lang="en-US" altLang="ja-JP" sz="800" b="0" i="0">
                          <a:effectLst/>
                          <a:latin typeface="ヒラギノ角ゴ Pro W3"/>
                        </a:rPr>
                        <a:t>12</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SWAT Mobility Japan</a:t>
                      </a:r>
                      <a:r>
                        <a:rPr lang="ja-JP" altLang="en-US" sz="800" b="0" i="0">
                          <a:effectLst/>
                          <a:latin typeface="ヒラギノ角ゴ Pro W3"/>
                        </a:rPr>
                        <a:t>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SWAT Mobility Pte.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0" i="0">
                          <a:effectLst/>
                          <a:latin typeface="-apple-system"/>
                        </a:rPr>
                        <a:t>21110009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707848182"/>
                  </a:ext>
                </a:extLst>
              </a:tr>
              <a:tr h="147242">
                <a:tc>
                  <a:txBody>
                    <a:bodyPr/>
                    <a:lstStyle/>
                    <a:p>
                      <a:pPr fontAlgn="ctr" latinLnBrk="0"/>
                      <a:r>
                        <a:rPr lang="en-US" altLang="ja-JP" sz="800" b="0" i="0">
                          <a:effectLst/>
                          <a:latin typeface="ヒラギノ角ゴ Pro W3"/>
                        </a:rPr>
                        <a:t>13</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TRUSTDOCK</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TRUSTDOCK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827314185"/>
                  </a:ext>
                </a:extLst>
              </a:tr>
              <a:tr h="147242">
                <a:tc>
                  <a:txBody>
                    <a:bodyPr/>
                    <a:lstStyle/>
                    <a:p>
                      <a:pPr fontAlgn="ctr" latinLnBrk="0"/>
                      <a:r>
                        <a:rPr lang="en-US" altLang="ja-JP" sz="800" b="0" i="0">
                          <a:effectLst/>
                          <a:latin typeface="ヒラギノ角ゴ Pro W3"/>
                        </a:rPr>
                        <a:t>14</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アイテック阪急阪神株式会社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ITEC HANKYU HANSHIN CO.,LTD.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199020998"/>
                  </a:ext>
                </a:extLst>
              </a:tr>
              <a:tr h="147242">
                <a:tc>
                  <a:txBody>
                    <a:bodyPr/>
                    <a:lstStyle/>
                    <a:p>
                      <a:pPr fontAlgn="ctr" latinLnBrk="0"/>
                      <a:r>
                        <a:rPr lang="en-US" altLang="ja-JP" sz="800" b="0" i="0">
                          <a:effectLst/>
                          <a:latin typeface="ヒラギノ角ゴ Pro W3"/>
                        </a:rPr>
                        <a:t>15</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株式会社アスコエパートナーズ</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Asukoe Partners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586764838"/>
                  </a:ext>
                </a:extLst>
              </a:tr>
              <a:tr h="147242">
                <a:tc>
                  <a:txBody>
                    <a:bodyPr/>
                    <a:lstStyle/>
                    <a:p>
                      <a:pPr fontAlgn="ctr" latinLnBrk="0"/>
                      <a:r>
                        <a:rPr lang="en-US" altLang="ja-JP" sz="800" b="0" i="0">
                          <a:effectLst/>
                          <a:latin typeface="ヒラギノ角ゴ Pro W3"/>
                        </a:rPr>
                        <a:t>16</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株式会社おてつたび</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OTETSUTABI</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0" i="0">
                          <a:effectLst/>
                          <a:latin typeface="-apple-system"/>
                        </a:rPr>
                        <a:t>21110010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927664779"/>
                  </a:ext>
                </a:extLst>
              </a:tr>
              <a:tr h="147242">
                <a:tc>
                  <a:txBody>
                    <a:bodyPr/>
                    <a:lstStyle/>
                    <a:p>
                      <a:pPr fontAlgn="ctr" latinLnBrk="0"/>
                      <a:r>
                        <a:rPr lang="en-US" altLang="ja-JP" sz="800" b="0" i="0">
                          <a:effectLst/>
                          <a:latin typeface="ヒラギノ角ゴ Pro W3"/>
                        </a:rPr>
                        <a:t>17</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スクールエージェント株式会社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School Agent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698450896"/>
                  </a:ext>
                </a:extLst>
              </a:tr>
              <a:tr h="147242">
                <a:tc>
                  <a:txBody>
                    <a:bodyPr/>
                    <a:lstStyle/>
                    <a:p>
                      <a:pPr fontAlgn="ctr" latinLnBrk="0"/>
                      <a:r>
                        <a:rPr lang="en-US" altLang="ja-JP" sz="800" b="0" i="0">
                          <a:effectLst/>
                          <a:latin typeface="ヒラギノ角ゴ Pro W3"/>
                        </a:rPr>
                        <a:t>18</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セイコーソリューションズ株式会社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Seiko Solutions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667229880"/>
                  </a:ext>
                </a:extLst>
              </a:tr>
              <a:tr h="147242">
                <a:tc>
                  <a:txBody>
                    <a:bodyPr/>
                    <a:lstStyle/>
                    <a:p>
                      <a:pPr fontAlgn="ctr" latinLnBrk="0"/>
                      <a:r>
                        <a:rPr lang="en-US" altLang="ja-JP" sz="800" b="0" i="0">
                          <a:effectLst/>
                          <a:latin typeface="ヒラギノ角ゴ Pro W3"/>
                        </a:rPr>
                        <a:t>19</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株式会社りそな銀行</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Resona Bank,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697666025"/>
                  </a:ext>
                </a:extLst>
              </a:tr>
              <a:tr h="147242">
                <a:tc>
                  <a:txBody>
                    <a:bodyPr/>
                    <a:lstStyle/>
                    <a:p>
                      <a:pPr fontAlgn="ctr" latinLnBrk="0"/>
                      <a:r>
                        <a:rPr lang="en-US" altLang="ja-JP" sz="800" b="0" i="0">
                          <a:effectLst/>
                          <a:latin typeface="ヒラギノ角ゴ Pro W3"/>
                        </a:rPr>
                        <a:t>20</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Robot Consulting</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Robot Consulting Co.,Ltd.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0" i="0">
                          <a:effectLst/>
                          <a:latin typeface="-apple-system"/>
                        </a:rPr>
                        <a:t>21110011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297349690"/>
                  </a:ext>
                </a:extLst>
              </a:tr>
              <a:tr h="147242">
                <a:tc>
                  <a:txBody>
                    <a:bodyPr/>
                    <a:lstStyle/>
                    <a:p>
                      <a:pPr fontAlgn="ctr" latinLnBrk="0"/>
                      <a:r>
                        <a:rPr lang="en-US" altLang="ja-JP" sz="800" b="0" i="0">
                          <a:effectLst/>
                          <a:latin typeface="ヒラギノ角ゴ Pro W3"/>
                        </a:rPr>
                        <a:t>21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三井住友海上火災保険株式会社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Mitsui Sumitomo Insurance Company, Limited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759295012"/>
                  </a:ext>
                </a:extLst>
              </a:tr>
              <a:tr h="147242">
                <a:tc>
                  <a:txBody>
                    <a:bodyPr/>
                    <a:lstStyle/>
                    <a:p>
                      <a:pPr fontAlgn="ctr" latinLnBrk="0"/>
                      <a:r>
                        <a:rPr lang="en-US" altLang="ja-JP" sz="800" b="0" i="0" dirty="0">
                          <a:effectLst/>
                          <a:latin typeface="ヒラギノ角ゴ Pro W3"/>
                        </a:rPr>
                        <a:t>22</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ja-JP" altLang="en-US" sz="800" b="0" i="0" dirty="0">
                          <a:effectLst/>
                          <a:latin typeface="ヒラギノ角ゴ Pro W3"/>
                        </a:rPr>
                        <a:t>三井情報株式会社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MITSUI KNOWLEDGE INDUSTRY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algn="ctr" fontAlgn="ctr" latinLnBrk="0"/>
                      <a:r>
                        <a:rPr lang="ja-JP" altLang="en-US" sz="800" b="0" i="0">
                          <a:effectLst/>
                          <a:latin typeface="ヒラギノ角ゴ Pro W3"/>
                        </a:rPr>
                        <a:t>申請済</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algn="ctr" fontAlgn="ctr" latinLnBrk="0"/>
                      <a:endParaRPr lang="ja-JP" altLang="en-US" sz="800" b="1" i="0" dirty="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extLst>
                  <a:ext uri="{0D108BD9-81ED-4DB2-BD59-A6C34878D82A}">
                    <a16:rowId xmlns:a16="http://schemas.microsoft.com/office/drawing/2014/main" val="1040498861"/>
                  </a:ext>
                </a:extLst>
              </a:tr>
              <a:tr h="147242">
                <a:tc>
                  <a:txBody>
                    <a:bodyPr/>
                    <a:lstStyle/>
                    <a:p>
                      <a:pPr fontAlgn="ctr" latinLnBrk="0"/>
                      <a:r>
                        <a:rPr lang="en-US" altLang="ja-JP" sz="800" b="0" i="0">
                          <a:effectLst/>
                          <a:latin typeface="ヒラギノ角ゴ Pro W3"/>
                        </a:rPr>
                        <a:t>23</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dirty="0">
                          <a:effectLst/>
                          <a:latin typeface="ヒラギノ角ゴ Pro W3"/>
                        </a:rPr>
                        <a:t>小林製薬株式会社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dirty="0">
                          <a:effectLst/>
                          <a:latin typeface="ヒラギノ角ゴ Pro W3"/>
                        </a:rPr>
                        <a:t>Kobayashi Pharmaceutical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dirty="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dirty="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31894585"/>
                  </a:ext>
                </a:extLst>
              </a:tr>
              <a:tr h="147242">
                <a:tc>
                  <a:txBody>
                    <a:bodyPr/>
                    <a:lstStyle/>
                    <a:p>
                      <a:pPr fontAlgn="ctr" latinLnBrk="0"/>
                      <a:r>
                        <a:rPr lang="en-US" altLang="ja-JP" sz="800" b="0" i="0">
                          <a:effectLst/>
                          <a:latin typeface="ヒラギノ角ゴ Pro W3"/>
                        </a:rPr>
                        <a:t>24</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株式会社帝国データバンク</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dirty="0">
                          <a:effectLst/>
                          <a:latin typeface="ヒラギノ角ゴ Pro W3"/>
                        </a:rPr>
                        <a:t>TEIKOKU DATABANK,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dirty="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dirty="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552269225"/>
                  </a:ext>
                </a:extLst>
              </a:tr>
              <a:tr h="147242">
                <a:tc>
                  <a:txBody>
                    <a:bodyPr/>
                    <a:lstStyle/>
                    <a:p>
                      <a:pPr fontAlgn="ctr" latinLnBrk="0"/>
                      <a:r>
                        <a:rPr lang="en-US" altLang="ja-JP" sz="800" b="0" i="0">
                          <a:effectLst/>
                          <a:latin typeface="ヒラギノ角ゴ Pro W3"/>
                        </a:rPr>
                        <a:t>25</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株式会社日立社会情報サービス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fr-FR" sz="800" b="0" i="0">
                          <a:effectLst/>
                          <a:latin typeface="ヒラギノ角ゴ Pro W3"/>
                        </a:rPr>
                        <a:t>Hitachi Social Information Services,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686968668"/>
                  </a:ext>
                </a:extLst>
              </a:tr>
              <a:tr h="147242">
                <a:tc>
                  <a:txBody>
                    <a:bodyPr/>
                    <a:lstStyle/>
                    <a:p>
                      <a:pPr fontAlgn="ctr" latinLnBrk="0"/>
                      <a:r>
                        <a:rPr lang="en-US" altLang="ja-JP" sz="800" b="0" i="0">
                          <a:effectLst/>
                          <a:latin typeface="ヒラギノ角ゴ Pro W3"/>
                        </a:rPr>
                        <a:t>26</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CI</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CI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436355829"/>
                  </a:ext>
                </a:extLst>
              </a:tr>
              <a:tr h="147242">
                <a:tc>
                  <a:txBody>
                    <a:bodyPr/>
                    <a:lstStyle/>
                    <a:p>
                      <a:pPr fontAlgn="ctr" latinLnBrk="0"/>
                      <a:r>
                        <a:rPr lang="en-US" altLang="ja-JP" sz="800" b="0" i="0">
                          <a:effectLst/>
                          <a:latin typeface="ヒラギノ角ゴ Pro W3"/>
                        </a:rPr>
                        <a:t>27</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 アーティフィス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ARTIFICE,inc.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48313888"/>
                  </a:ext>
                </a:extLst>
              </a:tr>
              <a:tr h="147242">
                <a:tc>
                  <a:txBody>
                    <a:bodyPr/>
                    <a:lstStyle/>
                    <a:p>
                      <a:pPr fontAlgn="ctr" latinLnBrk="0"/>
                      <a:r>
                        <a:rPr lang="en-US" altLang="ja-JP" sz="800" b="0" i="0">
                          <a:effectLst/>
                          <a:latin typeface="ヒラギノ角ゴ Pro W3"/>
                        </a:rPr>
                        <a:t>28</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福井県庁</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Fukui prefectural government</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700805792"/>
                  </a:ext>
                </a:extLst>
              </a:tr>
              <a:tr h="147242">
                <a:tc>
                  <a:txBody>
                    <a:bodyPr/>
                    <a:lstStyle/>
                    <a:p>
                      <a:pPr fontAlgn="ctr" latinLnBrk="0"/>
                      <a:r>
                        <a:rPr lang="en-US" altLang="ja-JP" sz="800" b="0" i="0">
                          <a:effectLst/>
                          <a:latin typeface="ヒラギノ角ゴ Pro W3"/>
                        </a:rPr>
                        <a:t>29</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関西電力株式会社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THE KANSAI ELECTRIC POWER CO.,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42674461"/>
                  </a:ext>
                </a:extLst>
              </a:tr>
              <a:tr h="147242">
                <a:tc>
                  <a:txBody>
                    <a:bodyPr/>
                    <a:lstStyle/>
                    <a:p>
                      <a:pPr fontAlgn="ctr" latinLnBrk="0"/>
                      <a:r>
                        <a:rPr lang="en-US" altLang="ja-JP" sz="800" b="0" i="0">
                          <a:effectLst/>
                          <a:latin typeface="ヒラギノ角ゴ Pro W3"/>
                        </a:rPr>
                        <a:t>30</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株式会社電通国際情報サービス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INFORMATION SERVICES INTERNATIONAL-DENTSU,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dirty="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360463785"/>
                  </a:ext>
                </a:extLst>
              </a:tr>
            </a:tbl>
          </a:graphicData>
        </a:graphic>
      </p:graphicFrame>
      <p:sp>
        <p:nvSpPr>
          <p:cNvPr id="3" name="正方形/長方形 2">
            <a:extLst>
              <a:ext uri="{FF2B5EF4-FFF2-40B4-BE49-F238E27FC236}">
                <a16:creationId xmlns:a16="http://schemas.microsoft.com/office/drawing/2014/main" id="{5D996A40-1167-40D5-BED9-E38B57D04A14}"/>
              </a:ext>
            </a:extLst>
          </p:cNvPr>
          <p:cNvSpPr/>
          <p:nvPr/>
        </p:nvSpPr>
        <p:spPr>
          <a:xfrm>
            <a:off x="1480088" y="0"/>
            <a:ext cx="3592630"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b="1" dirty="0">
                <a:latin typeface="+mn-ea"/>
              </a:rPr>
              <a:t>第</a:t>
            </a:r>
            <a:r>
              <a:rPr kumimoji="1" lang="en-US" altLang="ja-JP" b="1" dirty="0">
                <a:latin typeface="+mn-ea"/>
              </a:rPr>
              <a:t>2</a:t>
            </a:r>
            <a:r>
              <a:rPr kumimoji="1" lang="ja-JP" altLang="en-US" b="1" dirty="0">
                <a:latin typeface="+mn-ea"/>
              </a:rPr>
              <a:t>回　</a:t>
            </a:r>
            <a:r>
              <a:rPr kumimoji="1" lang="en-US" altLang="ja-JP" b="1" dirty="0">
                <a:latin typeface="+mn-ea"/>
              </a:rPr>
              <a:t>JP-LINK</a:t>
            </a:r>
            <a:r>
              <a:rPr kumimoji="1" lang="ja-JP" altLang="en-US" b="1" dirty="0">
                <a:latin typeface="+mn-ea"/>
              </a:rPr>
              <a:t>勉強会</a:t>
            </a:r>
            <a:endParaRPr kumimoji="1" lang="ja-JP" altLang="en-US" b="1" dirty="0"/>
          </a:p>
        </p:txBody>
      </p:sp>
      <p:sp>
        <p:nvSpPr>
          <p:cNvPr id="4" name="テキスト ボックス 3">
            <a:extLst>
              <a:ext uri="{FF2B5EF4-FFF2-40B4-BE49-F238E27FC236}">
                <a16:creationId xmlns:a16="http://schemas.microsoft.com/office/drawing/2014/main" id="{B63CA4E5-2FE7-42DC-BBA7-AB99C1AA3003}"/>
              </a:ext>
            </a:extLst>
          </p:cNvPr>
          <p:cNvSpPr txBox="1"/>
          <p:nvPr/>
        </p:nvSpPr>
        <p:spPr>
          <a:xfrm>
            <a:off x="129969" y="906189"/>
            <a:ext cx="4108817" cy="4524315"/>
          </a:xfrm>
          <a:prstGeom prst="rect">
            <a:avLst/>
          </a:prstGeom>
          <a:noFill/>
        </p:spPr>
        <p:txBody>
          <a:bodyPr wrap="none" rtlCol="0">
            <a:spAutoFit/>
          </a:bodyPr>
          <a:lstStyle/>
          <a:p>
            <a:r>
              <a:rPr kumimoji="1" lang="ja-JP" altLang="en-US" b="1" dirty="0"/>
              <a:t>一旦無事インストール完了</a:t>
            </a:r>
            <a:endParaRPr kumimoji="1" lang="en-US" altLang="ja-JP" b="1" dirty="0"/>
          </a:p>
          <a:p>
            <a:endParaRPr kumimoji="1" lang="en-US" altLang="ja-JP" b="1" dirty="0"/>
          </a:p>
          <a:p>
            <a:r>
              <a:rPr kumimoji="1" lang="ja-JP" altLang="en-US" b="1" dirty="0"/>
              <a:t>動画は会員サイトに掲載</a:t>
            </a:r>
            <a:endParaRPr kumimoji="1" lang="en-US" altLang="ja-JP" b="1" dirty="0"/>
          </a:p>
          <a:p>
            <a:endParaRPr kumimoji="1" lang="en-US" altLang="ja-JP" b="1" dirty="0"/>
          </a:p>
          <a:p>
            <a:r>
              <a:rPr kumimoji="1" lang="ja-JP" altLang="en-US" b="1" dirty="0"/>
              <a:t>その他</a:t>
            </a:r>
            <a:endParaRPr kumimoji="1" lang="en-US" altLang="ja-JP" b="1" dirty="0"/>
          </a:p>
          <a:p>
            <a:r>
              <a:rPr kumimoji="1" lang="ja-JP" altLang="en-US" b="1" dirty="0"/>
              <a:t>　資料を随時更新しています。</a:t>
            </a:r>
            <a:endParaRPr kumimoji="1" lang="en-US" altLang="ja-JP" b="1" dirty="0"/>
          </a:p>
          <a:p>
            <a:r>
              <a:rPr kumimoji="1" lang="ja-JP" altLang="en-US" b="1" dirty="0"/>
              <a:t>　インストールで詰まったら</a:t>
            </a:r>
            <a:br>
              <a:rPr kumimoji="1" lang="en-US" altLang="ja-JP" b="1" dirty="0"/>
            </a:br>
            <a:r>
              <a:rPr kumimoji="1" lang="ja-JP" altLang="en-US" b="1" dirty="0"/>
              <a:t>　動画やマニュアル確認、</a:t>
            </a:r>
            <a:br>
              <a:rPr kumimoji="1" lang="en-US" altLang="ja-JP" b="1" dirty="0"/>
            </a:br>
            <a:r>
              <a:rPr kumimoji="1" lang="ja-JP" altLang="en-US" b="1" dirty="0"/>
              <a:t>　</a:t>
            </a:r>
            <a:r>
              <a:rPr kumimoji="1" lang="en-US" altLang="ja-JP" b="1" dirty="0"/>
              <a:t>OZ1</a:t>
            </a:r>
            <a:r>
              <a:rPr kumimoji="1" lang="ja-JP" altLang="en-US" b="1" dirty="0"/>
              <a:t>へのメールでご質問ください。</a:t>
            </a:r>
            <a:endParaRPr kumimoji="1" lang="en-US" altLang="ja-JP" b="1" dirty="0"/>
          </a:p>
          <a:p>
            <a:endParaRPr kumimoji="1" lang="en-US" altLang="ja-JP" b="1" dirty="0"/>
          </a:p>
          <a:p>
            <a:endParaRPr kumimoji="1" lang="en-US" altLang="ja-JP" b="1" dirty="0"/>
          </a:p>
          <a:p>
            <a:r>
              <a:rPr kumimoji="1" lang="ja-JP" altLang="en-US" b="1" dirty="0"/>
              <a:t>第</a:t>
            </a:r>
            <a:r>
              <a:rPr kumimoji="1" lang="en-US" altLang="ja-JP" b="1" dirty="0"/>
              <a:t>3</a:t>
            </a:r>
            <a:r>
              <a:rPr kumimoji="1" lang="ja-JP" altLang="en-US" b="1" dirty="0"/>
              <a:t>回</a:t>
            </a:r>
            <a:r>
              <a:rPr kumimoji="1" lang="en-US" altLang="ja-JP" b="1" dirty="0"/>
              <a:t>JP-LINK</a:t>
            </a:r>
            <a:r>
              <a:rPr kumimoji="1" lang="ja-JP" altLang="en-US" b="1" dirty="0"/>
              <a:t>勉強会</a:t>
            </a:r>
            <a:br>
              <a:rPr kumimoji="1" lang="en-US" altLang="ja-JP" b="1" dirty="0"/>
            </a:br>
            <a:r>
              <a:rPr kumimoji="1" lang="ja-JP" altLang="en-US" b="1" dirty="0"/>
              <a:t>　</a:t>
            </a:r>
            <a:r>
              <a:rPr kumimoji="1" lang="en-US" altLang="ja-JP" b="1" dirty="0"/>
              <a:t>2/17</a:t>
            </a:r>
            <a:r>
              <a:rPr kumimoji="1" lang="ja-JP" altLang="en-US" b="1" dirty="0"/>
              <a:t>　</a:t>
            </a:r>
            <a:br>
              <a:rPr kumimoji="1" lang="en-US" altLang="ja-JP" b="1" dirty="0"/>
            </a:br>
            <a:r>
              <a:rPr kumimoji="1" lang="ja-JP" altLang="en-US" b="1" dirty="0"/>
              <a:t>　　アダプターサーバーインストール</a:t>
            </a:r>
            <a:br>
              <a:rPr kumimoji="1" lang="en-US" altLang="ja-JP" b="1" dirty="0"/>
            </a:br>
            <a:endParaRPr kumimoji="1" lang="en-US" altLang="ja-JP" dirty="0"/>
          </a:p>
          <a:p>
            <a:endParaRPr kumimoji="1" lang="ja-JP" altLang="en-US" dirty="0"/>
          </a:p>
        </p:txBody>
      </p:sp>
      <p:sp>
        <p:nvSpPr>
          <p:cNvPr id="5" name="テキスト ボックス 4">
            <a:extLst>
              <a:ext uri="{FF2B5EF4-FFF2-40B4-BE49-F238E27FC236}">
                <a16:creationId xmlns:a16="http://schemas.microsoft.com/office/drawing/2014/main" id="{075C2046-A884-4109-B578-C7CB9E9666FA}"/>
              </a:ext>
            </a:extLst>
          </p:cNvPr>
          <p:cNvSpPr txBox="1"/>
          <p:nvPr/>
        </p:nvSpPr>
        <p:spPr>
          <a:xfrm>
            <a:off x="4331776" y="630309"/>
            <a:ext cx="2954655" cy="369332"/>
          </a:xfrm>
          <a:prstGeom prst="rect">
            <a:avLst/>
          </a:prstGeom>
          <a:noFill/>
        </p:spPr>
        <p:txBody>
          <a:bodyPr wrap="none" rtlCol="0">
            <a:spAutoFit/>
          </a:bodyPr>
          <a:lstStyle/>
          <a:p>
            <a:r>
              <a:rPr kumimoji="1" lang="ja-JP" altLang="en-US" dirty="0"/>
              <a:t>事前に申請しているリスト</a:t>
            </a:r>
          </a:p>
        </p:txBody>
      </p:sp>
    </p:spTree>
    <p:extLst>
      <p:ext uri="{BB962C8B-B14F-4D97-AF65-F5344CB8AC3E}">
        <p14:creationId xmlns:p14="http://schemas.microsoft.com/office/powerpoint/2010/main" val="2218481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729BC07-7EE7-40E0-84CC-B97552AB98E9}"/>
              </a:ext>
            </a:extLst>
          </p:cNvPr>
          <p:cNvSpPr txBox="1"/>
          <p:nvPr/>
        </p:nvSpPr>
        <p:spPr>
          <a:xfrm>
            <a:off x="2967317" y="2835549"/>
            <a:ext cx="6109365" cy="769441"/>
          </a:xfrm>
          <a:prstGeom prst="rect">
            <a:avLst/>
          </a:prstGeom>
          <a:noFill/>
        </p:spPr>
        <p:txBody>
          <a:bodyPr wrap="none" rtlCol="0">
            <a:spAutoFit/>
          </a:bodyPr>
          <a:lstStyle/>
          <a:p>
            <a:r>
              <a:rPr kumimoji="1" lang="en-US" altLang="ja-JP" sz="4400" b="1" dirty="0"/>
              <a:t>CSPFC</a:t>
            </a:r>
            <a:r>
              <a:rPr kumimoji="1" lang="ja-JP" altLang="en-US" sz="4400" b="1" dirty="0"/>
              <a:t>事務局からの案内</a:t>
            </a:r>
          </a:p>
        </p:txBody>
      </p:sp>
    </p:spTree>
    <p:extLst>
      <p:ext uri="{BB962C8B-B14F-4D97-AF65-F5344CB8AC3E}">
        <p14:creationId xmlns:p14="http://schemas.microsoft.com/office/powerpoint/2010/main" val="3403575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0A19114-4BBE-4773-B818-78906B10ADAD}"/>
              </a:ext>
            </a:extLst>
          </p:cNvPr>
          <p:cNvSpPr txBox="1"/>
          <p:nvPr/>
        </p:nvSpPr>
        <p:spPr>
          <a:xfrm>
            <a:off x="1588052" y="6405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solidFill>
                  <a:schemeClr val="bg1"/>
                </a:solidFill>
              </a:rPr>
              <a:t>豊能町定例会予定</a:t>
            </a:r>
          </a:p>
        </p:txBody>
      </p:sp>
      <p:sp>
        <p:nvSpPr>
          <p:cNvPr id="5" name="テキスト ボックス 4">
            <a:extLst>
              <a:ext uri="{FF2B5EF4-FFF2-40B4-BE49-F238E27FC236}">
                <a16:creationId xmlns:a16="http://schemas.microsoft.com/office/drawing/2014/main" id="{DDDBD661-C00B-496A-B71B-81EC57A1B4CE}"/>
              </a:ext>
            </a:extLst>
          </p:cNvPr>
          <p:cNvSpPr txBox="1"/>
          <p:nvPr/>
        </p:nvSpPr>
        <p:spPr>
          <a:xfrm>
            <a:off x="626579" y="957883"/>
            <a:ext cx="42892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dirty="0"/>
          </a:p>
        </p:txBody>
      </p:sp>
      <p:sp>
        <p:nvSpPr>
          <p:cNvPr id="6" name="テキスト ボックス 5">
            <a:extLst>
              <a:ext uri="{FF2B5EF4-FFF2-40B4-BE49-F238E27FC236}">
                <a16:creationId xmlns:a16="http://schemas.microsoft.com/office/drawing/2014/main" id="{B8CCF960-8DFC-456A-BB60-21F6F9E0149F}"/>
              </a:ext>
            </a:extLst>
          </p:cNvPr>
          <p:cNvSpPr txBox="1"/>
          <p:nvPr/>
        </p:nvSpPr>
        <p:spPr>
          <a:xfrm>
            <a:off x="1675021" y="1144933"/>
            <a:ext cx="9049024"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a:t>2022年</a:t>
            </a:r>
            <a:endParaRPr lang="ja-JP" altLang="en-US" dirty="0"/>
          </a:p>
          <a:p>
            <a:r>
              <a:rPr lang="ja-JP" altLang="en-US" dirty="0"/>
              <a:t>　　　　</a:t>
            </a:r>
            <a:endParaRPr lang="ja-JP" strike="sngStrike"/>
          </a:p>
          <a:p>
            <a:r>
              <a:rPr lang="ja-JP" altLang="en-US"/>
              <a:t>　</a:t>
            </a:r>
            <a:r>
              <a:rPr lang="ja-JP" altLang="en-US" strike="sngStrike"/>
              <a:t>3月3日　　オンライン（CSPFC月例会）（報告書レビュー）</a:t>
            </a:r>
          </a:p>
          <a:p>
            <a:endParaRPr lang="ja-JP" altLang="en-US" dirty="0"/>
          </a:p>
          <a:p>
            <a:r>
              <a:rPr lang="ja-JP" altLang="en-US"/>
              <a:t>　　　　</a:t>
            </a:r>
            <a:r>
              <a:rPr lang="ja-JP" altLang="en-US" strike="sngStrike"/>
              <a:t>（5日　　健康寿命延伸フェスティバル）</a:t>
            </a:r>
          </a:p>
          <a:p>
            <a:endParaRPr lang="ja-JP" altLang="en-US" dirty="0"/>
          </a:p>
          <a:p>
            <a:r>
              <a:rPr lang="ja-JP" altLang="en-US"/>
              <a:t>　　10日　　オンライン（最終報告書レビュー）</a:t>
            </a:r>
          </a:p>
          <a:p>
            <a:endParaRPr lang="ja-JP" altLang="en-US" dirty="0"/>
          </a:p>
          <a:p>
            <a:r>
              <a:rPr lang="ja-JP" altLang="en-US"/>
              <a:t>　　　　（11日　　報告書＆経理処理提出日）</a:t>
            </a:r>
          </a:p>
          <a:p>
            <a:endParaRPr lang="ja-JP" altLang="en-US" dirty="0"/>
          </a:p>
          <a:p>
            <a:r>
              <a:rPr lang="ja-JP" altLang="en-US"/>
              <a:t>　　17日　　オンライン</a:t>
            </a:r>
            <a:endParaRPr lang="ja-JP" dirty="0"/>
          </a:p>
          <a:p>
            <a:endParaRPr lang="ja-JP" altLang="en-US" dirty="0"/>
          </a:p>
          <a:p>
            <a:r>
              <a:rPr lang="ja-JP" altLang="en-US"/>
              <a:t>　　24日　　現地（三井住友海上</a:t>
            </a:r>
            <a:r>
              <a:rPr lang="ja-JP"/>
              <a:t>大阪淀屋橋ビル１６F</a:t>
            </a:r>
            <a:r>
              <a:rPr lang="ja-JP" altLang="en-US"/>
              <a:t>　大会議室）</a:t>
            </a:r>
            <a:endParaRPr lang="ja-JP" dirty="0"/>
          </a:p>
          <a:p>
            <a:r>
              <a:rPr lang="ja-JP" altLang="en-US" dirty="0"/>
              <a:t>　</a:t>
            </a:r>
            <a:endParaRPr lang="ja-JP" dirty="0"/>
          </a:p>
          <a:p>
            <a:r>
              <a:rPr lang="ja-JP" altLang="en-US"/>
              <a:t>    　　（午後　　</a:t>
            </a:r>
            <a:r>
              <a:rPr lang="ja-JP"/>
              <a:t>OSPFプロジェクト成果発表会</a:t>
            </a:r>
            <a:r>
              <a:rPr lang="ja-JP" altLang="en-US"/>
              <a:t>）</a:t>
            </a:r>
            <a:endParaRPr lang="ja-JP">
              <a:ea typeface="+mn-lt"/>
              <a:cs typeface="+mn-lt"/>
            </a:endParaRPr>
          </a:p>
          <a:p>
            <a:endParaRPr lang="ja-JP" altLang="en-US" dirty="0"/>
          </a:p>
          <a:p>
            <a:r>
              <a:rPr lang="ja-JP" altLang="en-US"/>
              <a:t>    31日　　オンライン</a:t>
            </a:r>
            <a:endParaRPr lang="ja-JP" altLang="en-US" dirty="0"/>
          </a:p>
          <a:p>
            <a:r>
              <a:rPr lang="ja-JP" altLang="en-US" dirty="0"/>
              <a:t>　</a:t>
            </a:r>
          </a:p>
          <a:p>
            <a:r>
              <a:rPr lang="ja-JP" altLang="en-US"/>
              <a:t>　　　　　※3月は1週目２週目オンラインに変更となりました。</a:t>
            </a:r>
            <a:endParaRPr lang="ja-JP" altLang="en-US" dirty="0"/>
          </a:p>
        </p:txBody>
      </p:sp>
      <p:sp>
        <p:nvSpPr>
          <p:cNvPr id="7" name="テキスト ボックス 6">
            <a:extLst>
              <a:ext uri="{FF2B5EF4-FFF2-40B4-BE49-F238E27FC236}">
                <a16:creationId xmlns:a16="http://schemas.microsoft.com/office/drawing/2014/main" id="{8E4F88EA-5DC1-434B-BEE2-C6AC7239850B}"/>
              </a:ext>
            </a:extLst>
          </p:cNvPr>
          <p:cNvSpPr txBox="1"/>
          <p:nvPr/>
        </p:nvSpPr>
        <p:spPr>
          <a:xfrm>
            <a:off x="726660" y="307009"/>
            <a:ext cx="941345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dirty="0"/>
          </a:p>
          <a:p>
            <a:endParaRPr lang="ja-JP" altLang="en-US" dirty="0"/>
          </a:p>
          <a:p>
            <a:endParaRPr lang="ja-JP" altLang="en-US" dirty="0"/>
          </a:p>
        </p:txBody>
      </p:sp>
    </p:spTree>
    <p:extLst>
      <p:ext uri="{BB962C8B-B14F-4D97-AF65-F5344CB8AC3E}">
        <p14:creationId xmlns:p14="http://schemas.microsoft.com/office/powerpoint/2010/main" val="67699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4B7707A-C2AB-4948-AFE1-2F2181E1603D}"/>
              </a:ext>
            </a:extLst>
          </p:cNvPr>
          <p:cNvPicPr>
            <a:picLocks noChangeAspect="1"/>
          </p:cNvPicPr>
          <p:nvPr/>
        </p:nvPicPr>
        <p:blipFill>
          <a:blip r:embed="rId2"/>
          <a:stretch>
            <a:fillRect/>
          </a:stretch>
        </p:blipFill>
        <p:spPr>
          <a:xfrm>
            <a:off x="1458197" y="636298"/>
            <a:ext cx="9275606" cy="6024597"/>
          </a:xfrm>
          <a:prstGeom prst="rect">
            <a:avLst/>
          </a:prstGeom>
        </p:spPr>
      </p:pic>
      <p:sp>
        <p:nvSpPr>
          <p:cNvPr id="4" name="テキスト ボックス 3">
            <a:extLst>
              <a:ext uri="{FF2B5EF4-FFF2-40B4-BE49-F238E27FC236}">
                <a16:creationId xmlns:a16="http://schemas.microsoft.com/office/drawing/2014/main" id="{7C0B5077-1551-4559-9BBB-8F42CD14C8EA}"/>
              </a:ext>
            </a:extLst>
          </p:cNvPr>
          <p:cNvSpPr txBox="1"/>
          <p:nvPr/>
        </p:nvSpPr>
        <p:spPr>
          <a:xfrm>
            <a:off x="1588051" y="64051"/>
            <a:ext cx="57466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solidFill>
                  <a:schemeClr val="bg1"/>
                </a:solidFill>
              </a:rPr>
              <a:t>総務省事業：今後のスケジュール①</a:t>
            </a:r>
          </a:p>
        </p:txBody>
      </p:sp>
    </p:spTree>
    <p:extLst>
      <p:ext uri="{BB962C8B-B14F-4D97-AF65-F5344CB8AC3E}">
        <p14:creationId xmlns:p14="http://schemas.microsoft.com/office/powerpoint/2010/main" val="2904211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FC81B7D-D3BB-40C4-A875-AB74AA73B253}"/>
              </a:ext>
            </a:extLst>
          </p:cNvPr>
          <p:cNvPicPr>
            <a:picLocks noChangeAspect="1"/>
          </p:cNvPicPr>
          <p:nvPr/>
        </p:nvPicPr>
        <p:blipFill>
          <a:blip r:embed="rId2"/>
          <a:stretch>
            <a:fillRect/>
          </a:stretch>
        </p:blipFill>
        <p:spPr>
          <a:xfrm>
            <a:off x="1414273" y="819807"/>
            <a:ext cx="9390458" cy="5629632"/>
          </a:xfrm>
          <a:prstGeom prst="rect">
            <a:avLst/>
          </a:prstGeom>
        </p:spPr>
      </p:pic>
      <p:sp>
        <p:nvSpPr>
          <p:cNvPr id="4" name="テキスト ボックス 3">
            <a:extLst>
              <a:ext uri="{FF2B5EF4-FFF2-40B4-BE49-F238E27FC236}">
                <a16:creationId xmlns:a16="http://schemas.microsoft.com/office/drawing/2014/main" id="{BAFF5485-452F-4FEB-A04C-DA67F4B58B1F}"/>
              </a:ext>
            </a:extLst>
          </p:cNvPr>
          <p:cNvSpPr txBox="1"/>
          <p:nvPr/>
        </p:nvSpPr>
        <p:spPr>
          <a:xfrm>
            <a:off x="1588051" y="64051"/>
            <a:ext cx="57466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solidFill>
                  <a:schemeClr val="bg1"/>
                </a:solidFill>
              </a:rPr>
              <a:t>総務省事業：今後のスケジュール②</a:t>
            </a:r>
          </a:p>
        </p:txBody>
      </p:sp>
    </p:spTree>
    <p:extLst>
      <p:ext uri="{BB962C8B-B14F-4D97-AF65-F5344CB8AC3E}">
        <p14:creationId xmlns:p14="http://schemas.microsoft.com/office/powerpoint/2010/main" val="484463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969AA8-9D1B-4C0D-8AFF-0B7250709FBF}"/>
              </a:ext>
            </a:extLst>
          </p:cNvPr>
          <p:cNvPicPr>
            <a:picLocks noChangeAspect="1"/>
          </p:cNvPicPr>
          <p:nvPr/>
        </p:nvPicPr>
        <p:blipFill>
          <a:blip r:embed="rId2"/>
          <a:stretch>
            <a:fillRect/>
          </a:stretch>
        </p:blipFill>
        <p:spPr>
          <a:xfrm>
            <a:off x="917897" y="1441057"/>
            <a:ext cx="10058865" cy="3975885"/>
          </a:xfrm>
          <a:prstGeom prst="rect">
            <a:avLst/>
          </a:prstGeom>
        </p:spPr>
      </p:pic>
      <p:sp>
        <p:nvSpPr>
          <p:cNvPr id="4" name="テキスト ボックス 3">
            <a:extLst>
              <a:ext uri="{FF2B5EF4-FFF2-40B4-BE49-F238E27FC236}">
                <a16:creationId xmlns:a16="http://schemas.microsoft.com/office/drawing/2014/main" id="{BF7733D4-022A-466B-AA91-393ED73770D6}"/>
              </a:ext>
            </a:extLst>
          </p:cNvPr>
          <p:cNvSpPr txBox="1"/>
          <p:nvPr/>
        </p:nvSpPr>
        <p:spPr>
          <a:xfrm>
            <a:off x="1588051" y="64051"/>
            <a:ext cx="57466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solidFill>
                  <a:schemeClr val="bg1"/>
                </a:solidFill>
              </a:rPr>
              <a:t>総務省事業：今後</a:t>
            </a:r>
            <a:r>
              <a:rPr lang="ja-JP" altLang="en-US">
                <a:solidFill>
                  <a:schemeClr val="bg1"/>
                </a:solidFill>
              </a:rPr>
              <a:t>のスケジュール③</a:t>
            </a:r>
            <a:endParaRPr lang="ja-JP" altLang="en-US" dirty="0">
              <a:solidFill>
                <a:schemeClr val="bg1"/>
              </a:solidFill>
            </a:endParaRPr>
          </a:p>
        </p:txBody>
      </p:sp>
    </p:spTree>
    <p:extLst>
      <p:ext uri="{BB962C8B-B14F-4D97-AF65-F5344CB8AC3E}">
        <p14:creationId xmlns:p14="http://schemas.microsoft.com/office/powerpoint/2010/main" val="2880540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56EEF9D-18AD-44E0-AFFF-5C83EDCE52B3}"/>
              </a:ext>
            </a:extLst>
          </p:cNvPr>
          <p:cNvSpPr txBox="1"/>
          <p:nvPr/>
        </p:nvSpPr>
        <p:spPr>
          <a:xfrm>
            <a:off x="4724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dirty="0"/>
          </a:p>
        </p:txBody>
      </p:sp>
      <p:sp>
        <p:nvSpPr>
          <p:cNvPr id="8" name="テキスト ボックス 7">
            <a:extLst>
              <a:ext uri="{FF2B5EF4-FFF2-40B4-BE49-F238E27FC236}">
                <a16:creationId xmlns:a16="http://schemas.microsoft.com/office/drawing/2014/main" id="{CC245F37-38DF-4504-AD8F-ACE8879BED06}"/>
              </a:ext>
            </a:extLst>
          </p:cNvPr>
          <p:cNvSpPr txBox="1"/>
          <p:nvPr/>
        </p:nvSpPr>
        <p:spPr>
          <a:xfrm>
            <a:off x="1841362" y="41274"/>
            <a:ext cx="4775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solidFill>
                  <a:schemeClr val="bg1"/>
                </a:solidFill>
              </a:rPr>
              <a:t>豊能町ワーキング会議URL一覧</a:t>
            </a:r>
          </a:p>
        </p:txBody>
      </p:sp>
      <p:graphicFrame>
        <p:nvGraphicFramePr>
          <p:cNvPr id="3" name="表 2">
            <a:extLst>
              <a:ext uri="{FF2B5EF4-FFF2-40B4-BE49-F238E27FC236}">
                <a16:creationId xmlns:a16="http://schemas.microsoft.com/office/drawing/2014/main" id="{FDA64B7A-98E7-4730-9DE4-72AFB34E7DD7}"/>
              </a:ext>
            </a:extLst>
          </p:cNvPr>
          <p:cNvGraphicFramePr>
            <a:graphicFrameLocks noGrp="1"/>
          </p:cNvGraphicFramePr>
          <p:nvPr>
            <p:extLst>
              <p:ext uri="{D42A27DB-BD31-4B8C-83A1-F6EECF244321}">
                <p14:modId xmlns:p14="http://schemas.microsoft.com/office/powerpoint/2010/main" val="2652256232"/>
              </p:ext>
            </p:extLst>
          </p:nvPr>
        </p:nvGraphicFramePr>
        <p:xfrm>
          <a:off x="154608" y="563217"/>
          <a:ext cx="11957323" cy="6125654"/>
        </p:xfrm>
        <a:graphic>
          <a:graphicData uri="http://schemas.openxmlformats.org/drawingml/2006/table">
            <a:tbl>
              <a:tblPr firstRow="1" bandRow="1">
                <a:tableStyleId>{5C22544A-7EE6-4342-B048-85BDC9FD1C3A}</a:tableStyleId>
              </a:tblPr>
              <a:tblGrid>
                <a:gridCol w="2033384">
                  <a:extLst>
                    <a:ext uri="{9D8B030D-6E8A-4147-A177-3AD203B41FA5}">
                      <a16:colId xmlns:a16="http://schemas.microsoft.com/office/drawing/2014/main" val="2526152420"/>
                    </a:ext>
                  </a:extLst>
                </a:gridCol>
                <a:gridCol w="1521841">
                  <a:extLst>
                    <a:ext uri="{9D8B030D-6E8A-4147-A177-3AD203B41FA5}">
                      <a16:colId xmlns:a16="http://schemas.microsoft.com/office/drawing/2014/main" val="3127744690"/>
                    </a:ext>
                  </a:extLst>
                </a:gridCol>
                <a:gridCol w="6343138">
                  <a:extLst>
                    <a:ext uri="{9D8B030D-6E8A-4147-A177-3AD203B41FA5}">
                      <a16:colId xmlns:a16="http://schemas.microsoft.com/office/drawing/2014/main" val="1801516040"/>
                    </a:ext>
                  </a:extLst>
                </a:gridCol>
                <a:gridCol w="1163760">
                  <a:extLst>
                    <a:ext uri="{9D8B030D-6E8A-4147-A177-3AD203B41FA5}">
                      <a16:colId xmlns:a16="http://schemas.microsoft.com/office/drawing/2014/main" val="317033867"/>
                    </a:ext>
                  </a:extLst>
                </a:gridCol>
                <a:gridCol w="895200">
                  <a:extLst>
                    <a:ext uri="{9D8B030D-6E8A-4147-A177-3AD203B41FA5}">
                      <a16:colId xmlns:a16="http://schemas.microsoft.com/office/drawing/2014/main" val="599820680"/>
                    </a:ext>
                  </a:extLst>
                </a:gridCol>
              </a:tblGrid>
              <a:tr h="447866">
                <a:tc>
                  <a:txBody>
                    <a:bodyPr/>
                    <a:lstStyle/>
                    <a:p>
                      <a:r>
                        <a:rPr lang="ja-JP" altLang="en-US" sz="1100">
                          <a:effectLst/>
                        </a:rPr>
                        <a:t>会議名</a:t>
                      </a:r>
                      <a:endParaRPr lang="ja-JP" altLang="en-US" sz="1100" b="1">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日時</a:t>
                      </a:r>
                      <a:endParaRPr lang="ja-JP" altLang="en-US" sz="1100" b="1">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af-ZA" sz="1100" dirty="0">
                          <a:effectLst/>
                        </a:rPr>
                        <a:t>UＲＬ</a:t>
                      </a:r>
                      <a:endParaRPr lang="af-ZA" sz="1100" b="1" dirty="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a:effectLst/>
                        </a:rPr>
                        <a:t>ミーティング</a:t>
                      </a:r>
                      <a:r>
                        <a:rPr lang="af-ZA" sz="1100" dirty="0">
                          <a:effectLst/>
                        </a:rPr>
                        <a:t>ID</a:t>
                      </a:r>
                      <a:endParaRPr lang="af-ZA" sz="1100" b="1"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パスワード</a:t>
                      </a:r>
                      <a:endParaRPr lang="ja-JP" altLang="en-US" sz="1100" b="1">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2368062360"/>
                  </a:ext>
                </a:extLst>
              </a:tr>
              <a:tr h="447866">
                <a:tc>
                  <a:txBody>
                    <a:bodyPr/>
                    <a:lstStyle/>
                    <a:p>
                      <a:r>
                        <a:rPr lang="ja-JP" altLang="en-US" sz="1100">
                          <a:effectLst/>
                        </a:rPr>
                        <a:t>豊能町定例会議</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木曜日　</a:t>
                      </a:r>
                      <a:r>
                        <a:rPr lang="en-US" altLang="ja-JP" sz="1100" dirty="0">
                          <a:effectLst/>
                        </a:rPr>
                        <a:t>10:00</a:t>
                      </a:r>
                      <a:r>
                        <a:rPr lang="ja-JP" altLang="en-US" sz="1100">
                          <a:effectLst/>
                        </a:rPr>
                        <a:t>～</a:t>
                      </a:r>
                      <a:r>
                        <a:rPr lang="en-US" altLang="ja-JP" sz="1100" dirty="0">
                          <a:effectLst/>
                        </a:rPr>
                        <a:t>12:00</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af-ZA" sz="1100" dirty="0">
                          <a:effectLst/>
                          <a:hlinkClick r:id="rId2"/>
                        </a:rPr>
                        <a:t>https://nesic.zoom.us/j/96767098634?pwd=U2RYeHVFeDdScVVnU1VvTWdCbnllUT09</a:t>
                      </a:r>
                      <a:endParaRPr lang="af-ZA" sz="1100" dirty="0">
                        <a:solidFill>
                          <a:srgbClr val="0563C1"/>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dirty="0">
                          <a:effectLst/>
                        </a:rPr>
                        <a:t> </a:t>
                      </a:r>
                      <a:r>
                        <a:rPr lang="en-US" altLang="ja-JP" sz="1100" dirty="0">
                          <a:effectLst/>
                        </a:rPr>
                        <a:t>967 6709 8634</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pPr algn="r"/>
                      <a:r>
                        <a:rPr lang="en-US" altLang="ja-JP" sz="1100" dirty="0">
                          <a:effectLst/>
                        </a:rPr>
                        <a:t>530353</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3579621107"/>
                  </a:ext>
                </a:extLst>
              </a:tr>
              <a:tr h="433419">
                <a:tc>
                  <a:txBody>
                    <a:bodyPr/>
                    <a:lstStyle/>
                    <a:p>
                      <a:r>
                        <a:rPr lang="ja-JP" altLang="en-US" sz="1100">
                          <a:effectLst/>
                        </a:rPr>
                        <a:t>豊能町</a:t>
                      </a:r>
                      <a:r>
                        <a:rPr lang="af-ZA" sz="1100" dirty="0">
                          <a:effectLst/>
                        </a:rPr>
                        <a:t>CSPFC</a:t>
                      </a:r>
                      <a:r>
                        <a:rPr lang="ja-JP" altLang="en-US" sz="1100">
                          <a:effectLst/>
                        </a:rPr>
                        <a:t>ブリーフィング</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a:effectLst/>
                        </a:rPr>
                        <a:t>木曜日　</a:t>
                      </a:r>
                      <a:r>
                        <a:rPr lang="en-US" altLang="ja-JP" sz="1100" dirty="0">
                          <a:effectLst/>
                        </a:rPr>
                        <a:t>12:00</a:t>
                      </a:r>
                      <a:r>
                        <a:rPr lang="ja-JP" altLang="en-US" sz="1100">
                          <a:effectLst/>
                        </a:rPr>
                        <a:t>～</a:t>
                      </a:r>
                      <a:r>
                        <a:rPr lang="en-US" altLang="ja-JP" sz="1100" dirty="0">
                          <a:effectLst/>
                        </a:rPr>
                        <a:t>12:30</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af-ZA" sz="1100" dirty="0">
                          <a:effectLst/>
                        </a:rPr>
                        <a:t> https://us02web.zoom.us/j/86786627339?pwd=UVhaK2ZSL0lnY2FaNDdoTDRYczdqUT09</a:t>
                      </a:r>
                      <a:endParaRPr lang="af-ZA"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en-US" altLang="ja-JP" sz="1100" dirty="0">
                          <a:effectLst/>
                        </a:rPr>
                        <a:t>867 8662 7339</a:t>
                      </a:r>
                      <a:endParaRPr lang="en-US" altLang="ja-JP" sz="1100" dirty="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pPr algn="r"/>
                      <a:r>
                        <a:rPr lang="en-US" altLang="ja-JP" sz="1100" dirty="0">
                          <a:effectLst/>
                        </a:rPr>
                        <a:t>915948</a:t>
                      </a:r>
                      <a:endParaRPr lang="en-US" altLang="ja-JP" sz="1100" dirty="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extLst>
                  <a:ext uri="{0D108BD9-81ED-4DB2-BD59-A6C34878D82A}">
                    <a16:rowId xmlns:a16="http://schemas.microsoft.com/office/drawing/2014/main" val="4129457664"/>
                  </a:ext>
                </a:extLst>
              </a:tr>
              <a:tr h="433419">
                <a:tc>
                  <a:txBody>
                    <a:bodyPr/>
                    <a:lstStyle/>
                    <a:p>
                      <a:r>
                        <a:rPr lang="ja-JP" altLang="en-US" sz="1100">
                          <a:effectLst/>
                        </a:rPr>
                        <a:t>見守り</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050">
                          <a:effectLst/>
                        </a:rPr>
                        <a:t>火曜日　</a:t>
                      </a:r>
                      <a:r>
                        <a:rPr lang="en-US" altLang="ja-JP" sz="1050" dirty="0">
                          <a:effectLst/>
                        </a:rPr>
                        <a:t>17:00~18:00</a:t>
                      </a:r>
                      <a:endParaRPr lang="en-US" altLang="ja-JP"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af-ZA" sz="1100" dirty="0">
                          <a:effectLst/>
                          <a:hlinkClick r:id="rId3"/>
                        </a:rPr>
                        <a:t>https://nesic.zoom.us/j/95716504853?pwd=cWx5U21Cbmx2bC9zbFpCQUVwOGVwUT09</a:t>
                      </a:r>
                      <a:endParaRPr lang="af-ZA" sz="1100" dirty="0">
                        <a:solidFill>
                          <a:srgbClr val="0563C1"/>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en-US" altLang="ja-JP" sz="1050" dirty="0">
                          <a:effectLst/>
                        </a:rPr>
                        <a:t>957 1650 4853</a:t>
                      </a:r>
                      <a:endParaRPr lang="en-US" altLang="ja-JP"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pPr algn="r"/>
                      <a:r>
                        <a:rPr lang="en-US" altLang="ja-JP" sz="1050" dirty="0">
                          <a:effectLst/>
                        </a:rPr>
                        <a:t>542034</a:t>
                      </a:r>
                      <a:endParaRPr lang="en-US" altLang="ja-JP"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2227119104"/>
                  </a:ext>
                </a:extLst>
              </a:tr>
              <a:tr h="433419">
                <a:tc>
                  <a:txBody>
                    <a:bodyPr/>
                    <a:lstStyle/>
                    <a:p>
                      <a:r>
                        <a:rPr lang="ja-JP" altLang="en-US" sz="1100">
                          <a:effectLst/>
                        </a:rPr>
                        <a:t>ヘルスケア</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a:effectLst/>
                        </a:rPr>
                        <a:t>不定期</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固定なし</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1850224015"/>
                  </a:ext>
                </a:extLst>
              </a:tr>
              <a:tr h="433419">
                <a:tc>
                  <a:txBody>
                    <a:bodyPr/>
                    <a:lstStyle/>
                    <a:p>
                      <a:r>
                        <a:rPr lang="ja-JP" altLang="en-US" sz="1100">
                          <a:effectLst/>
                        </a:rPr>
                        <a:t>子育て</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3123371771"/>
                  </a:ext>
                </a:extLst>
              </a:tr>
              <a:tr h="447866">
                <a:tc>
                  <a:txBody>
                    <a:bodyPr/>
                    <a:lstStyle/>
                    <a:p>
                      <a:r>
                        <a:rPr lang="ja-JP" altLang="en-US" sz="1100">
                          <a:effectLst/>
                        </a:rPr>
                        <a:t>買い物支援</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1056313008"/>
                  </a:ext>
                </a:extLst>
              </a:tr>
              <a:tr h="433419">
                <a:tc>
                  <a:txBody>
                    <a:bodyPr/>
                    <a:lstStyle/>
                    <a:p>
                      <a:r>
                        <a:rPr lang="ja-JP" altLang="en-US" sz="1100">
                          <a:effectLst/>
                        </a:rPr>
                        <a:t>デジタル教育</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a:effectLst/>
                        </a:rPr>
                        <a:t>不定期</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固定なし</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1684880943"/>
                  </a:ext>
                </a:extLst>
              </a:tr>
              <a:tr h="433419">
                <a:tc>
                  <a:txBody>
                    <a:bodyPr/>
                    <a:lstStyle/>
                    <a:p>
                      <a:r>
                        <a:rPr lang="ja-JP" altLang="en-US" sz="1100">
                          <a:effectLst/>
                        </a:rPr>
                        <a:t>観光</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a:effectLst/>
                        </a:rPr>
                        <a:t>不定期</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固定なし</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2176500350"/>
                  </a:ext>
                </a:extLst>
              </a:tr>
              <a:tr h="433419">
                <a:tc>
                  <a:txBody>
                    <a:bodyPr/>
                    <a:lstStyle/>
                    <a:p>
                      <a:r>
                        <a:rPr lang="ja-JP" altLang="en-US" sz="1100">
                          <a:effectLst/>
                        </a:rPr>
                        <a:t>地域経済</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水曜日　</a:t>
                      </a:r>
                      <a:r>
                        <a:rPr lang="en-US" altLang="ja-JP" sz="1100" dirty="0">
                          <a:effectLst/>
                        </a:rPr>
                        <a:t>13:00</a:t>
                      </a:r>
                      <a:r>
                        <a:rPr lang="ja-JP" altLang="en-US" sz="1100">
                          <a:effectLst/>
                        </a:rPr>
                        <a:t>～</a:t>
                      </a:r>
                      <a:r>
                        <a:rPr lang="en-US" altLang="ja-JP" sz="1100" dirty="0">
                          <a:effectLst/>
                        </a:rPr>
                        <a:t>14:00</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af-ZA" sz="1100" dirty="0">
                          <a:effectLst/>
                          <a:hlinkClick r:id="rId4"/>
                        </a:rPr>
                        <a:t>https://zoom.us/j/98287834044?pwd=RDg0TmhJUkFBNWJpckpIcmd0YVNwZz09</a:t>
                      </a:r>
                      <a:endParaRPr lang="af-ZA" sz="1100" dirty="0">
                        <a:solidFill>
                          <a:srgbClr val="0563C1"/>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en-US" altLang="ja-JP" sz="1100" dirty="0">
                          <a:effectLst/>
                        </a:rPr>
                        <a:t>982 8783 4044</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pPr algn="r"/>
                      <a:r>
                        <a:rPr lang="en-US" altLang="ja-JP" sz="1050" dirty="0">
                          <a:effectLst/>
                        </a:rPr>
                        <a:t>438741</a:t>
                      </a:r>
                      <a:endParaRPr lang="en-US" altLang="ja-JP"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1437432158"/>
                  </a:ext>
                </a:extLst>
              </a:tr>
              <a:tr h="433419">
                <a:tc>
                  <a:txBody>
                    <a:bodyPr/>
                    <a:lstStyle/>
                    <a:p>
                      <a:r>
                        <a:rPr lang="ja-JP" altLang="en-US" sz="1100">
                          <a:effectLst/>
                        </a:rPr>
                        <a:t>モビリティ</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不定期</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固定なし</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1012483322"/>
                  </a:ext>
                </a:extLst>
              </a:tr>
              <a:tr h="433419">
                <a:tc>
                  <a:txBody>
                    <a:bodyPr/>
                    <a:lstStyle/>
                    <a:p>
                      <a:r>
                        <a:rPr lang="ja-JP" altLang="en-US" sz="1100">
                          <a:effectLst/>
                        </a:rPr>
                        <a:t>インフラ</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endParaRPr lang="ja-JP" altLang="en-US" sz="1100" u="sng" dirty="0">
                        <a:effectLst/>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2414829696"/>
                  </a:ext>
                </a:extLst>
              </a:tr>
              <a:tr h="447866">
                <a:tc>
                  <a:txBody>
                    <a:bodyPr/>
                    <a:lstStyle/>
                    <a:p>
                      <a:r>
                        <a:rPr lang="ja-JP" altLang="en-US" sz="1100">
                          <a:effectLst/>
                        </a:rPr>
                        <a:t>行政デジタル</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050">
                          <a:effectLst/>
                        </a:rPr>
                        <a:t>水曜日　</a:t>
                      </a:r>
                      <a:r>
                        <a:rPr lang="en-US" altLang="ja-JP" sz="1050" dirty="0">
                          <a:effectLst/>
                        </a:rPr>
                        <a:t>14:00~15:00</a:t>
                      </a:r>
                      <a:endParaRPr lang="en-US" altLang="ja-JP"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af-ZA" sz="1100" dirty="0">
                          <a:effectLst/>
                          <a:hlinkClick r:id="rId5"/>
                        </a:rPr>
                        <a:t>　https://nesic.zoom.us/j/99941695559?pwd=UFcybG1BaENLOUNSdWFHeFRnQURFdz09</a:t>
                      </a:r>
                      <a:endParaRPr lang="af-ZA" sz="1100" dirty="0">
                        <a:solidFill>
                          <a:srgbClr val="0563C1"/>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dirty="0">
                          <a:effectLst/>
                        </a:rPr>
                        <a:t> </a:t>
                      </a:r>
                      <a:r>
                        <a:rPr lang="en-US" altLang="ja-JP" sz="1100" dirty="0">
                          <a:effectLst/>
                        </a:rPr>
                        <a:t>999 4169 5559</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pPr algn="r"/>
                      <a:r>
                        <a:rPr lang="en-US" altLang="ja-JP" sz="1050" dirty="0">
                          <a:effectLst/>
                        </a:rPr>
                        <a:t>861296</a:t>
                      </a:r>
                      <a:endParaRPr lang="en-US" altLang="ja-JP"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3138800257"/>
                  </a:ext>
                </a:extLst>
              </a:tr>
              <a:tr h="433419">
                <a:tc>
                  <a:txBody>
                    <a:bodyPr/>
                    <a:lstStyle/>
                    <a:p>
                      <a:r>
                        <a:rPr lang="ja-JP" altLang="en-US" sz="1100">
                          <a:effectLst/>
                        </a:rPr>
                        <a:t>防災</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extLst>
                  <a:ext uri="{0D108BD9-81ED-4DB2-BD59-A6C34878D82A}">
                    <a16:rowId xmlns:a16="http://schemas.microsoft.com/office/drawing/2014/main" val="1472323624"/>
                  </a:ext>
                </a:extLst>
              </a:tr>
            </a:tbl>
          </a:graphicData>
        </a:graphic>
      </p:graphicFrame>
    </p:spTree>
    <p:extLst>
      <p:ext uri="{BB962C8B-B14F-4D97-AF65-F5344CB8AC3E}">
        <p14:creationId xmlns:p14="http://schemas.microsoft.com/office/powerpoint/2010/main" val="3156958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DBBD1E5-3DA4-475F-9A62-F31308A07C3D}"/>
              </a:ext>
            </a:extLst>
          </p:cNvPr>
          <p:cNvPicPr>
            <a:picLocks noChangeAspect="1"/>
          </p:cNvPicPr>
          <p:nvPr/>
        </p:nvPicPr>
        <p:blipFill>
          <a:blip r:embed="rId2"/>
          <a:stretch>
            <a:fillRect/>
          </a:stretch>
        </p:blipFill>
        <p:spPr>
          <a:xfrm>
            <a:off x="198822" y="570578"/>
            <a:ext cx="8468024" cy="6130403"/>
          </a:xfrm>
          <a:prstGeom prst="rect">
            <a:avLst/>
          </a:prstGeom>
        </p:spPr>
      </p:pic>
      <p:sp>
        <p:nvSpPr>
          <p:cNvPr id="4" name="テキスト ボックス 3">
            <a:extLst>
              <a:ext uri="{FF2B5EF4-FFF2-40B4-BE49-F238E27FC236}">
                <a16:creationId xmlns:a16="http://schemas.microsoft.com/office/drawing/2014/main" id="{11E43D6D-3B74-4687-8A2A-CEC4AE22E4DB}"/>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メーリングリスト</a:t>
            </a:r>
          </a:p>
        </p:txBody>
      </p:sp>
      <p:sp>
        <p:nvSpPr>
          <p:cNvPr id="5" name="テキスト ボックス 4">
            <a:extLst>
              <a:ext uri="{FF2B5EF4-FFF2-40B4-BE49-F238E27FC236}">
                <a16:creationId xmlns:a16="http://schemas.microsoft.com/office/drawing/2014/main" id="{9EF69BD2-473D-4193-8BD3-4A5B25BF1C8C}"/>
              </a:ext>
            </a:extLst>
          </p:cNvPr>
          <p:cNvSpPr txBox="1"/>
          <p:nvPr/>
        </p:nvSpPr>
        <p:spPr>
          <a:xfrm>
            <a:off x="8724384" y="931652"/>
            <a:ext cx="3467616" cy="2800767"/>
          </a:xfrm>
          <a:prstGeom prst="rect">
            <a:avLst/>
          </a:prstGeom>
          <a:noFill/>
        </p:spPr>
        <p:txBody>
          <a:bodyPr wrap="none" rtlCol="0">
            <a:spAutoFit/>
          </a:bodyPr>
          <a:lstStyle/>
          <a:p>
            <a:r>
              <a:rPr kumimoji="1" lang="ja-JP" altLang="en-US" sz="1600" dirty="0"/>
              <a:t>豊能定例会が全ての基本</a:t>
            </a:r>
            <a:endParaRPr kumimoji="1" lang="en-US" altLang="ja-JP" sz="1600" dirty="0"/>
          </a:p>
          <a:p>
            <a:endParaRPr kumimoji="1" lang="en-US" altLang="ja-JP" sz="1600" dirty="0"/>
          </a:p>
          <a:p>
            <a:r>
              <a:rPr kumimoji="1" lang="ja-JP" altLang="en-US" sz="1600" dirty="0"/>
              <a:t>今後</a:t>
            </a:r>
            <a:r>
              <a:rPr kumimoji="1" lang="en-US" altLang="ja-JP" sz="1600" dirty="0"/>
              <a:t>all</a:t>
            </a:r>
            <a:r>
              <a:rPr kumimoji="1" lang="ja-JP" altLang="en-US" sz="1600" dirty="0"/>
              <a:t>でメンバーも参加</a:t>
            </a:r>
            <a:endParaRPr kumimoji="1" lang="en-US" altLang="ja-JP" sz="1600" dirty="0"/>
          </a:p>
          <a:p>
            <a:endParaRPr kumimoji="1" lang="en-US" altLang="ja-JP" sz="1600" dirty="0"/>
          </a:p>
          <a:p>
            <a:r>
              <a:rPr kumimoji="1" lang="ja-JP" altLang="en-US" sz="1600" dirty="0"/>
              <a:t>各自治体向けには</a:t>
            </a:r>
            <a:endParaRPr kumimoji="1" lang="en-US" altLang="ja-JP" sz="1600" dirty="0"/>
          </a:p>
          <a:p>
            <a:r>
              <a:rPr kumimoji="1" lang="ja-JP" altLang="en-US" sz="1600" dirty="0"/>
              <a:t>別分科会を設定し、個別対応</a:t>
            </a:r>
            <a:endParaRPr kumimoji="1" lang="en-US" altLang="ja-JP" sz="1600" dirty="0"/>
          </a:p>
          <a:p>
            <a:endParaRPr kumimoji="1" lang="en-US" altLang="ja-JP" sz="1600" dirty="0"/>
          </a:p>
          <a:p>
            <a:r>
              <a:rPr kumimoji="1" lang="ja-JP" altLang="en-US" sz="1600" dirty="0"/>
              <a:t>例：福井県</a:t>
            </a:r>
            <a:endParaRPr kumimoji="1" lang="en-US" altLang="ja-JP" sz="1600" dirty="0"/>
          </a:p>
          <a:p>
            <a:r>
              <a:rPr kumimoji="1" lang="ja-JP" altLang="en-US" sz="1600" dirty="0"/>
              <a:t>　福井ワーキング</a:t>
            </a:r>
            <a:endParaRPr kumimoji="1" lang="en-US" altLang="ja-JP" sz="1600" dirty="0"/>
          </a:p>
          <a:p>
            <a:r>
              <a:rPr kumimoji="1" lang="ja-JP" altLang="en-US" sz="1600" dirty="0"/>
              <a:t>　　</a:t>
            </a:r>
            <a:r>
              <a:rPr kumimoji="1" lang="en-US" altLang="ja-JP" sz="1600" dirty="0"/>
              <a:t>CSPFC</a:t>
            </a:r>
            <a:r>
              <a:rPr kumimoji="1" lang="ja-JP" altLang="en-US" sz="1600" dirty="0"/>
              <a:t>リーダー企業</a:t>
            </a:r>
            <a:br>
              <a:rPr kumimoji="1" lang="en-US" altLang="ja-JP" sz="1600" dirty="0"/>
            </a:br>
            <a:r>
              <a:rPr kumimoji="1" lang="ja-JP" altLang="en-US" sz="1600" dirty="0"/>
              <a:t>　　＋地元企業（各社</a:t>
            </a:r>
            <a:r>
              <a:rPr kumimoji="1" lang="en-US" altLang="ja-JP" sz="1600" dirty="0"/>
              <a:t>CSPF</a:t>
            </a:r>
            <a:r>
              <a:rPr kumimoji="1" lang="ja-JP" altLang="en-US" sz="1600" dirty="0"/>
              <a:t>参加要）</a:t>
            </a:r>
          </a:p>
        </p:txBody>
      </p:sp>
    </p:spTree>
    <p:extLst>
      <p:ext uri="{BB962C8B-B14F-4D97-AF65-F5344CB8AC3E}">
        <p14:creationId xmlns:p14="http://schemas.microsoft.com/office/powerpoint/2010/main" val="2310771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E3C9E28-85BA-4C55-82F3-283BE5E03748}"/>
              </a:ext>
            </a:extLst>
          </p:cNvPr>
          <p:cNvSpPr txBox="1"/>
          <p:nvPr/>
        </p:nvSpPr>
        <p:spPr>
          <a:xfrm>
            <a:off x="1720312" y="2828441"/>
            <a:ext cx="184731" cy="707886"/>
          </a:xfrm>
          <a:prstGeom prst="rect">
            <a:avLst/>
          </a:prstGeom>
          <a:noFill/>
        </p:spPr>
        <p:txBody>
          <a:bodyPr wrap="none" lIns="91440" tIns="45720" rIns="91440" bIns="45720" rtlCol="0" anchor="t">
            <a:spAutoFit/>
          </a:bodyPr>
          <a:lstStyle/>
          <a:p>
            <a:endParaRPr lang="en-US" altLang="ja-JP" sz="4000" dirty="0"/>
          </a:p>
        </p:txBody>
      </p:sp>
      <p:pic>
        <p:nvPicPr>
          <p:cNvPr id="5" name="図 5" descr="建物, ブラインド が含まれている画像&#10;&#10;説明は自動で生成されたものです">
            <a:extLst>
              <a:ext uri="{FF2B5EF4-FFF2-40B4-BE49-F238E27FC236}">
                <a16:creationId xmlns:a16="http://schemas.microsoft.com/office/drawing/2014/main" id="{1A4D3B0B-928B-4D58-BE48-B5FC99DBB2E3}"/>
              </a:ext>
            </a:extLst>
          </p:cNvPr>
          <p:cNvPicPr>
            <a:picLocks noChangeAspect="1"/>
          </p:cNvPicPr>
          <p:nvPr/>
        </p:nvPicPr>
        <p:blipFill>
          <a:blip r:embed="rId2"/>
          <a:stretch>
            <a:fillRect/>
          </a:stretch>
        </p:blipFill>
        <p:spPr>
          <a:xfrm>
            <a:off x="141358" y="520640"/>
            <a:ext cx="11909284" cy="6259761"/>
          </a:xfrm>
          <a:prstGeom prst="rect">
            <a:avLst/>
          </a:prstGeom>
        </p:spPr>
      </p:pic>
      <p:sp>
        <p:nvSpPr>
          <p:cNvPr id="4" name="テキスト ボックス 3">
            <a:extLst>
              <a:ext uri="{FF2B5EF4-FFF2-40B4-BE49-F238E27FC236}">
                <a16:creationId xmlns:a16="http://schemas.microsoft.com/office/drawing/2014/main" id="{DA0CB775-4F1D-4FB1-9641-B9C6238EF4F5}"/>
              </a:ext>
            </a:extLst>
          </p:cNvPr>
          <p:cNvSpPr txBox="1"/>
          <p:nvPr/>
        </p:nvSpPr>
        <p:spPr>
          <a:xfrm>
            <a:off x="1704512" y="79897"/>
            <a:ext cx="3666478" cy="400110"/>
          </a:xfrm>
          <a:prstGeom prst="rect">
            <a:avLst/>
          </a:prstGeom>
          <a:noFill/>
        </p:spPr>
        <p:txBody>
          <a:bodyPr wrap="square" rtlCol="0">
            <a:spAutoFit/>
          </a:bodyPr>
          <a:lstStyle/>
          <a:p>
            <a:r>
              <a:rPr kumimoji="1" lang="ja-JP" altLang="en-US" sz="2000" dirty="0">
                <a:solidFill>
                  <a:schemeClr val="bg1"/>
                </a:solidFill>
              </a:rPr>
              <a:t>分科会メーリングリスト</a:t>
            </a:r>
          </a:p>
        </p:txBody>
      </p:sp>
    </p:spTree>
    <p:extLst>
      <p:ext uri="{BB962C8B-B14F-4D97-AF65-F5344CB8AC3E}">
        <p14:creationId xmlns:p14="http://schemas.microsoft.com/office/powerpoint/2010/main" val="762835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47426-F9AC-4DBB-97A5-333D66D19185}"/>
              </a:ext>
            </a:extLst>
          </p:cNvPr>
          <p:cNvSpPr>
            <a:spLocks noGrp="1"/>
          </p:cNvSpPr>
          <p:nvPr>
            <p:ph type="title"/>
          </p:nvPr>
        </p:nvSpPr>
        <p:spPr>
          <a:xfrm>
            <a:off x="1454330" y="0"/>
            <a:ext cx="9061269" cy="681037"/>
          </a:xfrm>
        </p:spPr>
        <p:txBody>
          <a:bodyPr>
            <a:normAutofit/>
          </a:bodyPr>
          <a:lstStyle/>
          <a:p>
            <a:r>
              <a:rPr kumimoji="1" lang="en-US" altLang="ja-JP" sz="2800" dirty="0">
                <a:solidFill>
                  <a:schemeClr val="bg1"/>
                </a:solidFill>
                <a:latin typeface="BIZ UDPゴシック" panose="020B0400000000000000" pitchFamily="50" charset="-128"/>
                <a:ea typeface="BIZ UDPゴシック" panose="020B0400000000000000" pitchFamily="50" charset="-128"/>
              </a:rPr>
              <a:t>1</a:t>
            </a:r>
            <a:r>
              <a:rPr kumimoji="1" lang="ja-JP" altLang="en-US" sz="2800" dirty="0">
                <a:solidFill>
                  <a:schemeClr val="bg1"/>
                </a:solidFill>
                <a:latin typeface="BIZ UDPゴシック" panose="020B0400000000000000" pitchFamily="50" charset="-128"/>
                <a:ea typeface="BIZ UDPゴシック" panose="020B0400000000000000" pitchFamily="50" charset="-128"/>
              </a:rPr>
              <a:t>回目アンケートサマリー（全体構成）</a:t>
            </a:r>
          </a:p>
        </p:txBody>
      </p:sp>
      <p:sp>
        <p:nvSpPr>
          <p:cNvPr id="11" name="コンテンツ プレースホルダー 10">
            <a:extLst>
              <a:ext uri="{FF2B5EF4-FFF2-40B4-BE49-F238E27FC236}">
                <a16:creationId xmlns:a16="http://schemas.microsoft.com/office/drawing/2014/main" id="{AA1BD519-F6CB-4A85-8AD0-E32CE4AAFF38}"/>
              </a:ext>
            </a:extLst>
          </p:cNvPr>
          <p:cNvSpPr>
            <a:spLocks noGrp="1"/>
          </p:cNvSpPr>
          <p:nvPr>
            <p:ph idx="1"/>
          </p:nvPr>
        </p:nvSpPr>
        <p:spPr>
          <a:xfrm>
            <a:off x="249803" y="681036"/>
            <a:ext cx="11629445" cy="5902643"/>
          </a:xfrm>
        </p:spPr>
        <p:txBody>
          <a:bodyPr>
            <a:normAutofit/>
          </a:bodyPr>
          <a:lstStyle/>
          <a:p>
            <a:r>
              <a:rPr lang="ja-JP" altLang="en-US" sz="2000" dirty="0">
                <a:latin typeface="BIZ UDPゴシック" panose="020B0400000000000000" pitchFamily="50" charset="-128"/>
                <a:ea typeface="BIZ UDPゴシック" panose="020B0400000000000000" pitchFamily="50" charset="-128"/>
              </a:rPr>
              <a:t>男女比で、女性が</a:t>
            </a:r>
            <a:r>
              <a:rPr lang="en-US" altLang="ja-JP" sz="2000" dirty="0">
                <a:latin typeface="BIZ UDPゴシック" panose="020B0400000000000000" pitchFamily="50" charset="-128"/>
                <a:ea typeface="BIZ UDPゴシック" panose="020B0400000000000000" pitchFamily="50" charset="-128"/>
              </a:rPr>
              <a:t>51%</a:t>
            </a:r>
            <a:r>
              <a:rPr lang="ja-JP" altLang="en-US" sz="2000" dirty="0">
                <a:latin typeface="BIZ UDPゴシック" panose="020B0400000000000000" pitchFamily="50" charset="-128"/>
                <a:ea typeface="BIZ UDPゴシック" panose="020B0400000000000000" pitchFamily="50" charset="-128"/>
              </a:rPr>
              <a:t>、男性が</a:t>
            </a:r>
            <a:r>
              <a:rPr lang="en-US" altLang="ja-JP" sz="2000" dirty="0">
                <a:latin typeface="BIZ UDPゴシック" panose="020B0400000000000000" pitchFamily="50" charset="-128"/>
                <a:ea typeface="BIZ UDPゴシック" panose="020B0400000000000000" pitchFamily="50" charset="-128"/>
              </a:rPr>
              <a:t>40.8%</a:t>
            </a:r>
            <a:r>
              <a:rPr lang="ja-JP" altLang="en-US" sz="2000" dirty="0">
                <a:latin typeface="BIZ UDPゴシック" panose="020B0400000000000000" pitchFamily="50" charset="-128"/>
                <a:ea typeface="BIZ UDPゴシック" panose="020B0400000000000000" pitchFamily="50" charset="-128"/>
              </a:rPr>
              <a:t>で、</a:t>
            </a:r>
            <a:r>
              <a:rPr lang="en-US" altLang="ja-JP" sz="2000" dirty="0">
                <a:latin typeface="BIZ UDPゴシック" panose="020B0400000000000000" pitchFamily="50" charset="-128"/>
                <a:ea typeface="BIZ UDPゴシック" panose="020B0400000000000000" pitchFamily="50" charset="-128"/>
              </a:rPr>
              <a:t>50</a:t>
            </a:r>
            <a:r>
              <a:rPr lang="ja-JP" altLang="en-US" sz="2000" dirty="0">
                <a:latin typeface="BIZ UDPゴシック" panose="020B0400000000000000" pitchFamily="50" charset="-128"/>
                <a:ea typeface="BIZ UDPゴシック" panose="020B0400000000000000" pitchFamily="50" charset="-128"/>
              </a:rPr>
              <a:t>～</a:t>
            </a:r>
            <a:r>
              <a:rPr lang="en-US" altLang="ja-JP" sz="2000" dirty="0">
                <a:latin typeface="BIZ UDPゴシック" panose="020B0400000000000000" pitchFamily="50" charset="-128"/>
                <a:ea typeface="BIZ UDPゴシック" panose="020B0400000000000000" pitchFamily="50" charset="-128"/>
              </a:rPr>
              <a:t>70</a:t>
            </a:r>
            <a:r>
              <a:rPr lang="ja-JP" altLang="en-US" sz="2000" dirty="0">
                <a:latin typeface="BIZ UDPゴシック" panose="020B0400000000000000" pitchFamily="50" charset="-128"/>
                <a:ea typeface="BIZ UDPゴシック" panose="020B0400000000000000" pitchFamily="50" charset="-128"/>
              </a:rPr>
              <a:t>歳が</a:t>
            </a:r>
            <a:r>
              <a:rPr lang="en-US" altLang="ja-JP" sz="2000" dirty="0">
                <a:latin typeface="BIZ UDPゴシック" panose="020B0400000000000000" pitchFamily="50" charset="-128"/>
                <a:ea typeface="BIZ UDPゴシック" panose="020B0400000000000000" pitchFamily="50" charset="-128"/>
              </a:rPr>
              <a:t>61%</a:t>
            </a:r>
            <a:r>
              <a:rPr lang="ja-JP" altLang="en-US" sz="2000" dirty="0">
                <a:latin typeface="BIZ UDPゴシック" panose="020B0400000000000000" pitchFamily="50" charset="-128"/>
                <a:ea typeface="BIZ UDPゴシック" panose="020B0400000000000000" pitchFamily="50" charset="-128"/>
              </a:rPr>
              <a:t>の回答率であった。</a:t>
            </a:r>
            <a:br>
              <a:rPr lang="en-US" altLang="ja-JP" sz="2000" dirty="0">
                <a:latin typeface="BIZ UDPゴシック" panose="020B0400000000000000" pitchFamily="50" charset="-128"/>
                <a:ea typeface="BIZ UDPゴシック" panose="020B0400000000000000" pitchFamily="50" charset="-128"/>
              </a:rPr>
            </a:br>
            <a:r>
              <a:rPr lang="ja-JP" altLang="en-US" sz="2000" dirty="0">
                <a:latin typeface="BIZ UDPゴシック" panose="020B0400000000000000" pitchFamily="50" charset="-128"/>
                <a:ea typeface="BIZ UDPゴシック" panose="020B0400000000000000" pitchFamily="50" charset="-128"/>
              </a:rPr>
              <a:t>回答年齢が</a:t>
            </a:r>
            <a:r>
              <a:rPr lang="en-US" altLang="ja-JP" sz="2000" dirty="0">
                <a:latin typeface="BIZ UDPゴシック" panose="020B0400000000000000" pitchFamily="50" charset="-128"/>
                <a:ea typeface="BIZ UDPゴシック" panose="020B0400000000000000" pitchFamily="50" charset="-128"/>
              </a:rPr>
              <a:t>10</a:t>
            </a:r>
            <a:r>
              <a:rPr lang="ja-JP" altLang="en-US" sz="2000" dirty="0">
                <a:latin typeface="BIZ UDPゴシック" panose="020B0400000000000000" pitchFamily="50" charset="-128"/>
                <a:ea typeface="BIZ UDPゴシック" panose="020B0400000000000000" pitchFamily="50" charset="-128"/>
              </a:rPr>
              <a:t>～</a:t>
            </a:r>
            <a:r>
              <a:rPr lang="en-US" altLang="ja-JP" sz="2000" dirty="0">
                <a:latin typeface="BIZ UDPゴシック" panose="020B0400000000000000" pitchFamily="50" charset="-128"/>
                <a:ea typeface="BIZ UDPゴシック" panose="020B0400000000000000" pitchFamily="50" charset="-128"/>
              </a:rPr>
              <a:t>20</a:t>
            </a:r>
            <a:r>
              <a:rPr lang="ja-JP" altLang="en-US" sz="2000" dirty="0">
                <a:latin typeface="BIZ UDPゴシック" panose="020B0400000000000000" pitchFamily="50" charset="-128"/>
                <a:ea typeface="BIZ UDPゴシック" panose="020B0400000000000000" pitchFamily="50" charset="-128"/>
              </a:rPr>
              <a:t>歳も</a:t>
            </a:r>
            <a:r>
              <a:rPr lang="en-US" altLang="ja-JP" sz="2000" dirty="0">
                <a:latin typeface="BIZ UDPゴシック" panose="020B0400000000000000" pitchFamily="50" charset="-128"/>
                <a:ea typeface="BIZ UDPゴシック" panose="020B0400000000000000" pitchFamily="50" charset="-128"/>
              </a:rPr>
              <a:t>9.6%</a:t>
            </a:r>
            <a:r>
              <a:rPr lang="ja-JP" altLang="en-US" sz="2000" dirty="0">
                <a:latin typeface="BIZ UDPゴシック" panose="020B0400000000000000" pitchFamily="50" charset="-128"/>
                <a:ea typeface="BIZ UDPゴシック" panose="020B0400000000000000" pitchFamily="50" charset="-128"/>
              </a:rPr>
              <a:t>あり、スマホ教室以外の利用者にも興味みがあることが見える。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家族構成が、</a:t>
            </a:r>
            <a:r>
              <a:rPr lang="en-US" altLang="ja-JP" sz="2000" dirty="0">
                <a:latin typeface="BIZ UDPゴシック" panose="020B0400000000000000" pitchFamily="50" charset="-128"/>
                <a:ea typeface="BIZ UDPゴシック" panose="020B0400000000000000" pitchFamily="50" charset="-128"/>
              </a:rPr>
              <a:t>2</a:t>
            </a:r>
            <a:r>
              <a:rPr lang="ja-JP" altLang="en-US" sz="2000" dirty="0">
                <a:latin typeface="BIZ UDPゴシック" panose="020B0400000000000000" pitchFamily="50" charset="-128"/>
                <a:ea typeface="BIZ UDPゴシック" panose="020B0400000000000000" pitchFamily="50" charset="-128"/>
              </a:rPr>
              <a:t>人が</a:t>
            </a:r>
            <a:r>
              <a:rPr lang="en-US" altLang="ja-JP" sz="2000" dirty="0">
                <a:latin typeface="BIZ UDPゴシック" panose="020B0400000000000000" pitchFamily="50" charset="-128"/>
                <a:ea typeface="BIZ UDPゴシック" panose="020B0400000000000000" pitchFamily="50" charset="-128"/>
              </a:rPr>
              <a:t>49.2%</a:t>
            </a:r>
            <a:r>
              <a:rPr lang="ja-JP" altLang="en-US" sz="2000" dirty="0">
                <a:latin typeface="BIZ UDPゴシック" panose="020B0400000000000000" pitchFamily="50" charset="-128"/>
                <a:ea typeface="BIZ UDPゴシック" panose="020B0400000000000000" pitchFamily="50" charset="-128"/>
              </a:rPr>
              <a:t>と、ほぼ高齢の夫婦である。</a:t>
            </a:r>
            <a:endParaRPr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スマートシティのサービスに関しては、回答者の多くが高齢者であるため、ヘルスケア</a:t>
            </a:r>
            <a:r>
              <a:rPr lang="en-US" altLang="ja-JP" sz="2000" dirty="0">
                <a:latin typeface="BIZ UDPゴシック" panose="020B0400000000000000" pitchFamily="50" charset="-128"/>
                <a:ea typeface="BIZ UDPゴシック" panose="020B0400000000000000" pitchFamily="50" charset="-128"/>
              </a:rPr>
              <a:t>27.1%</a:t>
            </a:r>
            <a:r>
              <a:rPr lang="ja-JP" altLang="en-US" sz="2000" dirty="0">
                <a:latin typeface="BIZ UDPゴシック" panose="020B0400000000000000" pitchFamily="50" charset="-128"/>
                <a:ea typeface="BIZ UDPゴシック" panose="020B0400000000000000" pitchFamily="50" charset="-128"/>
              </a:rPr>
              <a:t>、交通・移動、</a:t>
            </a:r>
            <a:r>
              <a:rPr lang="en-US" altLang="ja-JP" sz="2000" dirty="0">
                <a:latin typeface="BIZ UDPゴシック" panose="020B0400000000000000" pitchFamily="50" charset="-128"/>
                <a:ea typeface="BIZ UDPゴシック" panose="020B0400000000000000" pitchFamily="50" charset="-128"/>
              </a:rPr>
              <a:t>21.7%</a:t>
            </a:r>
            <a:r>
              <a:rPr lang="ja-JP" altLang="en-US" sz="2000" dirty="0">
                <a:latin typeface="BIZ UDPゴシック" panose="020B0400000000000000" pitchFamily="50" charset="-128"/>
                <a:ea typeface="BIZ UDPゴシック" panose="020B0400000000000000" pitchFamily="50" charset="-128"/>
              </a:rPr>
              <a:t>と多く、若者では見守り</a:t>
            </a:r>
            <a:r>
              <a:rPr lang="en-US" altLang="ja-JP" sz="2000" dirty="0">
                <a:latin typeface="BIZ UDPゴシック" panose="020B0400000000000000" pitchFamily="50" charset="-128"/>
                <a:ea typeface="BIZ UDPゴシック" panose="020B0400000000000000" pitchFamily="50" charset="-128"/>
              </a:rPr>
              <a:t>11.3%</a:t>
            </a:r>
            <a:r>
              <a:rPr lang="ja-JP" altLang="en-US" sz="2000" dirty="0">
                <a:latin typeface="BIZ UDPゴシック" panose="020B0400000000000000" pitchFamily="50" charset="-128"/>
                <a:ea typeface="BIZ UDPゴシック" panose="020B0400000000000000" pitchFamily="50" charset="-128"/>
              </a:rPr>
              <a:t>、子育て</a:t>
            </a:r>
            <a:r>
              <a:rPr lang="en-US" altLang="ja-JP" sz="2000" dirty="0">
                <a:latin typeface="BIZ UDPゴシック" panose="020B0400000000000000" pitchFamily="50" charset="-128"/>
                <a:ea typeface="BIZ UDPゴシック" panose="020B0400000000000000" pitchFamily="50" charset="-128"/>
              </a:rPr>
              <a:t>8.3%</a:t>
            </a:r>
            <a:r>
              <a:rPr lang="ja-JP" altLang="en-US" sz="2000" dirty="0">
                <a:latin typeface="BIZ UDPゴシック" panose="020B0400000000000000" pitchFamily="50" charset="-128"/>
                <a:ea typeface="BIZ UDPゴシック" panose="020B0400000000000000" pitchFamily="50" charset="-128"/>
              </a:rPr>
              <a:t>と意識が働いた。</a:t>
            </a:r>
            <a:endParaRPr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スマートシティを受けるサービスのインターフェースとしては、スマートフォンが</a:t>
            </a:r>
            <a:r>
              <a:rPr lang="en-US" altLang="ja-JP" sz="2000" dirty="0">
                <a:latin typeface="BIZ UDPゴシック" panose="020B0400000000000000" pitchFamily="50" charset="-128"/>
                <a:ea typeface="BIZ UDPゴシック" panose="020B0400000000000000" pitchFamily="50" charset="-128"/>
              </a:rPr>
              <a:t>77.1</a:t>
            </a:r>
            <a:r>
              <a:rPr lang="ja-JP" altLang="en-US" sz="2000" dirty="0">
                <a:latin typeface="BIZ UDPゴシック" panose="020B0400000000000000" pitchFamily="50" charset="-128"/>
                <a:ea typeface="BIZ UDPゴシック" panose="020B0400000000000000" pitchFamily="50" charset="-128"/>
              </a:rPr>
              <a:t>％と高く、電話が</a:t>
            </a:r>
            <a:r>
              <a:rPr lang="en-US" altLang="ja-JP" sz="2000" dirty="0">
                <a:latin typeface="BIZ UDPゴシック" panose="020B0400000000000000" pitchFamily="50" charset="-128"/>
                <a:ea typeface="BIZ UDPゴシック" panose="020B0400000000000000" pitchFamily="50" charset="-128"/>
              </a:rPr>
              <a:t>12.9%</a:t>
            </a:r>
            <a:r>
              <a:rPr lang="ja-JP" altLang="en-US" sz="2000" dirty="0">
                <a:latin typeface="BIZ UDPゴシック" panose="020B0400000000000000" pitchFamily="50" charset="-128"/>
                <a:ea typeface="BIZ UDPゴシック" panose="020B0400000000000000" pitchFamily="50" charset="-128"/>
              </a:rPr>
              <a:t>、</a:t>
            </a:r>
            <a:r>
              <a:rPr lang="en-US" altLang="ja-JP" sz="2000" dirty="0">
                <a:latin typeface="BIZ UDPゴシック" panose="020B0400000000000000" pitchFamily="50" charset="-128"/>
                <a:ea typeface="BIZ UDPゴシック" panose="020B0400000000000000" pitchFamily="50" charset="-128"/>
              </a:rPr>
              <a:t>TV</a:t>
            </a:r>
            <a:r>
              <a:rPr lang="ja-JP" altLang="en-US" sz="2000" dirty="0">
                <a:latin typeface="BIZ UDPゴシック" panose="020B0400000000000000" pitchFamily="50" charset="-128"/>
                <a:ea typeface="BIZ UDPゴシック" panose="020B0400000000000000" pitchFamily="50" charset="-128"/>
              </a:rPr>
              <a:t>が</a:t>
            </a:r>
            <a:r>
              <a:rPr lang="en-US" altLang="ja-JP" sz="2000" dirty="0">
                <a:latin typeface="BIZ UDPゴシック" panose="020B0400000000000000" pitchFamily="50" charset="-128"/>
                <a:ea typeface="BIZ UDPゴシック" panose="020B0400000000000000" pitchFamily="50" charset="-128"/>
              </a:rPr>
              <a:t>2.5%</a:t>
            </a:r>
            <a:r>
              <a:rPr lang="ja-JP" altLang="en-US" sz="2000" dirty="0">
                <a:latin typeface="BIZ UDPゴシック" panose="020B0400000000000000" pitchFamily="50" charset="-128"/>
                <a:ea typeface="BIZ UDPゴシック" panose="020B0400000000000000" pitchFamily="50" charset="-128"/>
              </a:rPr>
              <a:t>とスマートフォンじゃない選択肢も多少検討の余地が必要と思われる。</a:t>
            </a:r>
            <a:br>
              <a:rPr lang="en-US" altLang="ja-JP" sz="2000" dirty="0">
                <a:latin typeface="BIZ UDPゴシック" panose="020B0400000000000000" pitchFamily="50" charset="-128"/>
                <a:ea typeface="BIZ UDPゴシック" panose="020B0400000000000000" pitchFamily="50" charset="-128"/>
              </a:rPr>
            </a:br>
            <a:r>
              <a:rPr lang="ja-JP" altLang="en-US" sz="2000" dirty="0">
                <a:latin typeface="BIZ UDPゴシック" panose="020B0400000000000000" pitchFamily="50" charset="-128"/>
                <a:ea typeface="BIZ UDPゴシック" panose="020B0400000000000000" pitchFamily="50" charset="-128"/>
              </a:rPr>
              <a:t>（「誰一人取り残さない」と実現する場合は、電話や</a:t>
            </a:r>
            <a:r>
              <a:rPr lang="en-US" altLang="ja-JP" sz="2000" dirty="0">
                <a:latin typeface="BIZ UDPゴシック" panose="020B0400000000000000" pitchFamily="50" charset="-128"/>
                <a:ea typeface="BIZ UDPゴシック" panose="020B0400000000000000" pitchFamily="50" charset="-128"/>
              </a:rPr>
              <a:t>TV</a:t>
            </a:r>
            <a:r>
              <a:rPr lang="ja-JP" altLang="en-US" sz="2000" dirty="0">
                <a:latin typeface="BIZ UDPゴシック" panose="020B0400000000000000" pitchFamily="50" charset="-128"/>
                <a:ea typeface="BIZ UDPゴシック" panose="020B0400000000000000" pitchFamily="50" charset="-128"/>
              </a:rPr>
              <a:t>の活用も検討が必要です。）</a:t>
            </a:r>
            <a:endParaRPr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住民のスマートシティへの積極性に関しては、イベントに参加が</a:t>
            </a:r>
            <a:r>
              <a:rPr lang="en-US" altLang="ja-JP" sz="2000" dirty="0">
                <a:latin typeface="BIZ UDPゴシック" panose="020B0400000000000000" pitchFamily="50" charset="-128"/>
                <a:ea typeface="BIZ UDPゴシック" panose="020B0400000000000000" pitchFamily="50" charset="-128"/>
              </a:rPr>
              <a:t>57.1%</a:t>
            </a:r>
            <a:r>
              <a:rPr lang="ja-JP" altLang="en-US" sz="2000" dirty="0">
                <a:latin typeface="BIZ UDPゴシック" panose="020B0400000000000000" pitchFamily="50" charset="-128"/>
                <a:ea typeface="BIZ UDPゴシック" panose="020B0400000000000000" pitchFamily="50" charset="-128"/>
              </a:rPr>
              <a:t>、一緒に手伝いたいに</a:t>
            </a:r>
            <a:r>
              <a:rPr lang="en-US" altLang="ja-JP" sz="2000" dirty="0">
                <a:latin typeface="BIZ UDPゴシック" panose="020B0400000000000000" pitchFamily="50" charset="-128"/>
                <a:ea typeface="BIZ UDPゴシック" panose="020B0400000000000000" pitchFamily="50" charset="-128"/>
              </a:rPr>
              <a:t>19.6%</a:t>
            </a:r>
            <a:r>
              <a:rPr lang="ja-JP" altLang="en-US" sz="2000" dirty="0">
                <a:latin typeface="BIZ UDPゴシック" panose="020B0400000000000000" pitchFamily="50" charset="-128"/>
                <a:ea typeface="BIZ UDPゴシック" panose="020B0400000000000000" pitchFamily="50" charset="-128"/>
              </a:rPr>
              <a:t>と非常に興味をもつ住民が多いと思われる。これは、今後色々なサービスを行う上で住民の理解を得るのにも役立つ結果と言える。</a:t>
            </a:r>
            <a:endParaRPr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endParaRPr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34110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5023D10-F4F3-472C-91C8-33CAF548623A}"/>
              </a:ext>
            </a:extLst>
          </p:cNvPr>
          <p:cNvSpPr txBox="1"/>
          <p:nvPr/>
        </p:nvSpPr>
        <p:spPr>
          <a:xfrm>
            <a:off x="1704512" y="79897"/>
            <a:ext cx="3666478" cy="400110"/>
          </a:xfrm>
          <a:prstGeom prst="rect">
            <a:avLst/>
          </a:prstGeom>
          <a:noFill/>
        </p:spPr>
        <p:txBody>
          <a:bodyPr wrap="square" rtlCol="0">
            <a:spAutoFit/>
          </a:bodyPr>
          <a:lstStyle/>
          <a:p>
            <a:r>
              <a:rPr kumimoji="1" lang="ja-JP" altLang="en-US" sz="2000" dirty="0">
                <a:solidFill>
                  <a:schemeClr val="bg1"/>
                </a:solidFill>
              </a:rPr>
              <a:t>分科会メンバーリスト</a:t>
            </a:r>
          </a:p>
        </p:txBody>
      </p:sp>
      <p:sp>
        <p:nvSpPr>
          <p:cNvPr id="4" name="テキスト ボックス 3">
            <a:extLst>
              <a:ext uri="{FF2B5EF4-FFF2-40B4-BE49-F238E27FC236}">
                <a16:creationId xmlns:a16="http://schemas.microsoft.com/office/drawing/2014/main" id="{7483C147-630F-4B5B-AB70-37F4DB98F297}"/>
              </a:ext>
            </a:extLst>
          </p:cNvPr>
          <p:cNvSpPr txBox="1"/>
          <p:nvPr/>
        </p:nvSpPr>
        <p:spPr>
          <a:xfrm>
            <a:off x="710213" y="780068"/>
            <a:ext cx="10458811" cy="5509200"/>
          </a:xfrm>
          <a:prstGeom prst="rect">
            <a:avLst/>
          </a:prstGeom>
          <a:noFill/>
        </p:spPr>
        <p:txBody>
          <a:bodyPr wrap="square" lIns="91440" tIns="45720" rIns="91440" bIns="45720" rtlCol="0" anchor="t">
            <a:spAutoFit/>
          </a:bodyPr>
          <a:lstStyle/>
          <a:p>
            <a:r>
              <a:rPr kumimoji="1" lang="en-US" altLang="ja-JP" sz="1600" dirty="0"/>
              <a:t>1</a:t>
            </a:r>
            <a:r>
              <a:rPr kumimoji="1" lang="ja-JP" altLang="en-US" sz="1600" dirty="0"/>
              <a:t>．見守り（</a:t>
            </a:r>
            <a:r>
              <a:rPr kumimoji="1" lang="en-US" altLang="ja-JP" sz="1600" dirty="0"/>
              <a:t>NEC</a:t>
            </a:r>
            <a:r>
              <a:rPr kumimoji="1" lang="ja-JP" altLang="en-US" sz="1600" dirty="0"/>
              <a:t>ネッツエスアイ）　　</a:t>
            </a:r>
            <a:r>
              <a:rPr kumimoji="1" lang="ja-JP" altLang="en-US" sz="1600" dirty="0">
                <a:highlight>
                  <a:srgbClr val="C0C0C0"/>
                </a:highlight>
              </a:rPr>
              <a:t>ビットキー</a:t>
            </a:r>
            <a:endParaRPr kumimoji="1" lang="en-US" altLang="ja-JP" sz="1600" dirty="0">
              <a:highlight>
                <a:srgbClr val="C0C0C0"/>
              </a:highlight>
            </a:endParaRPr>
          </a:p>
          <a:p>
            <a:endParaRPr kumimoji="1" lang="ja-JP" altLang="en-US" sz="1600" dirty="0"/>
          </a:p>
          <a:p>
            <a:pPr marL="342900" indent="-342900">
              <a:buAutoNum type="arabicPeriod" startAt="2"/>
            </a:pPr>
            <a:r>
              <a:rPr kumimoji="1" lang="ja-JP" altLang="en-US" sz="1600"/>
              <a:t>ヘルスケア（三井住友）　</a:t>
            </a:r>
            <a:r>
              <a:rPr lang="en-US" altLang="ja-JP" sz="1600" dirty="0">
                <a:effectLst/>
                <a:highlight>
                  <a:srgbClr val="C0C0C0"/>
                </a:highlight>
                <a:latin typeface="ＭＳ Ｐゴシック"/>
                <a:ea typeface="ＭＳ Ｐゴシック"/>
                <a:cs typeface="ＭＳ Ｐゴシック" panose="020B0600070205080204" pitchFamily="50" charset="-128"/>
              </a:rPr>
              <a:t>Green </a:t>
            </a:r>
            <a:r>
              <a:rPr lang="en-US" altLang="ja-JP" sz="1600" dirty="0" err="1">
                <a:effectLst/>
                <a:highlight>
                  <a:srgbClr val="C0C0C0"/>
                </a:highlight>
                <a:latin typeface="ＭＳ Ｐゴシック"/>
                <a:ea typeface="ＭＳ Ｐゴシック"/>
                <a:cs typeface="ＭＳ Ｐゴシック" panose="020B0600070205080204" pitchFamily="50" charset="-128"/>
              </a:rPr>
              <a:t>Bioanalytics</a:t>
            </a:r>
            <a:r>
              <a:rPr lang="ja-JP" altLang="en-US" sz="1600">
                <a:effectLst/>
                <a:latin typeface="ＭＳ Ｐゴシック"/>
                <a:ea typeface="ＭＳ Ｐゴシック"/>
                <a:cs typeface="ＭＳ Ｐゴシック" panose="020B0600070205080204" pitchFamily="50" charset="-128"/>
              </a:rPr>
              <a:t>　</a:t>
            </a:r>
            <a:r>
              <a:rPr lang="ja-JP" altLang="en-US" sz="1600">
                <a:effectLst/>
                <a:highlight>
                  <a:srgbClr val="C0C0C0"/>
                </a:highlight>
                <a:latin typeface="ＭＳ Ｐゴシック"/>
                <a:ea typeface="ＭＳ Ｐゴシック"/>
                <a:cs typeface="ＭＳ Ｐゴシック" panose="020B0600070205080204" pitchFamily="50" charset="-128"/>
              </a:rPr>
              <a:t>髙橋様</a:t>
            </a:r>
            <a:endParaRPr lang="en-US" altLang="ja-JP" sz="1600">
              <a:effectLst/>
              <a:highlight>
                <a:srgbClr val="C0C0C0"/>
              </a:highlight>
              <a:latin typeface="ＭＳ Ｐゴシック"/>
              <a:ea typeface="ＭＳ Ｐゴシック"/>
              <a:cs typeface="ＭＳ Ｐゴシック" panose="020B0600070205080204" pitchFamily="50" charset="-128"/>
            </a:endParaRPr>
          </a:p>
          <a:p>
            <a:endParaRPr kumimoji="1" lang="ja-JP" altLang="en-US" sz="1600" dirty="0"/>
          </a:p>
          <a:p>
            <a:pPr marL="342900" indent="-342900">
              <a:buAutoNum type="arabicPeriod" startAt="3"/>
            </a:pPr>
            <a:r>
              <a:rPr kumimoji="1" lang="ja-JP" altLang="en-US" sz="1600" dirty="0"/>
              <a:t>子育て（</a:t>
            </a:r>
            <a:r>
              <a:rPr kumimoji="1" lang="en-US" altLang="ja-JP" sz="1600" dirty="0"/>
              <a:t>NEC</a:t>
            </a:r>
            <a:r>
              <a:rPr kumimoji="1" lang="ja-JP" altLang="en-US" sz="1600" dirty="0"/>
              <a:t>ネッツエスアイ）</a:t>
            </a:r>
            <a:endParaRPr kumimoji="1" lang="en-US" altLang="ja-JP" sz="1600" dirty="0"/>
          </a:p>
          <a:p>
            <a:endParaRPr kumimoji="1" lang="ja-JP" altLang="en-US" sz="1600" dirty="0"/>
          </a:p>
          <a:p>
            <a:pPr marL="342900" indent="-342900">
              <a:buAutoNum type="arabicPeriod" startAt="4"/>
            </a:pPr>
            <a:r>
              <a:rPr kumimoji="1" lang="ja-JP" altLang="en-US" sz="1600" dirty="0"/>
              <a:t>買物支援（三井住友）　</a:t>
            </a:r>
            <a:r>
              <a:rPr kumimoji="1" lang="ja-JP" altLang="en-US" sz="1600" dirty="0">
                <a:highlight>
                  <a:srgbClr val="C0C0C0"/>
                </a:highlight>
              </a:rPr>
              <a:t>ビットキー</a:t>
            </a:r>
            <a:endParaRPr kumimoji="1" lang="en-US" altLang="ja-JP" sz="1600" dirty="0">
              <a:highlight>
                <a:srgbClr val="C0C0C0"/>
              </a:highlight>
            </a:endParaRPr>
          </a:p>
          <a:p>
            <a:endParaRPr kumimoji="1" lang="ja-JP" altLang="en-US" sz="1600" dirty="0"/>
          </a:p>
          <a:p>
            <a:pPr marL="342900" indent="-342900">
              <a:buAutoNum type="arabicPeriod" startAt="5"/>
            </a:pPr>
            <a:r>
              <a:rPr kumimoji="1" lang="ja-JP" altLang="en-US" sz="1600"/>
              <a:t>デジタル教育（ＯＺ１）</a:t>
            </a:r>
            <a:r>
              <a:rPr kumimoji="1" lang="en-US" altLang="ja-JP" sz="1600" dirty="0" err="1">
                <a:highlight>
                  <a:srgbClr val="C0C0C0"/>
                </a:highlight>
                <a:latin typeface="+mj-lt"/>
                <a:ea typeface="ＭＳ Ｐゴシック"/>
              </a:rPr>
              <a:t>NoCode</a:t>
            </a:r>
            <a:r>
              <a:rPr kumimoji="1" lang="ja-JP" altLang="en-US" sz="1600" dirty="0">
                <a:highlight>
                  <a:srgbClr val="C0C0C0"/>
                </a:highlight>
                <a:latin typeface="+mj-lt"/>
                <a:ea typeface="ＭＳ Ｐゴシック"/>
              </a:rPr>
              <a:t>　</a:t>
            </a:r>
            <a:r>
              <a:rPr kumimoji="1" lang="en-US" altLang="ja-JP" sz="1600" dirty="0">
                <a:highlight>
                  <a:srgbClr val="C0C0C0"/>
                </a:highlight>
                <a:latin typeface="+mj-lt"/>
                <a:ea typeface="ＭＳ Ｐゴシック"/>
              </a:rPr>
              <a:t>Japan</a:t>
            </a:r>
            <a:r>
              <a:rPr lang="en-US" altLang="ja-JP" sz="1600" dirty="0">
                <a:latin typeface="+mj-lt"/>
                <a:ea typeface="ＭＳ Ｐゴシック"/>
              </a:rPr>
              <a:t> </a:t>
            </a:r>
            <a:r>
              <a:rPr lang="en-US" altLang="ja-JP" sz="1600" dirty="0" err="1">
                <a:highlight>
                  <a:srgbClr val="C0C0C0"/>
                </a:highlight>
                <a:latin typeface="+mj-lt"/>
                <a:ea typeface="ＭＳ Ｐゴシック"/>
              </a:rPr>
              <a:t>とよのていねい</a:t>
            </a:r>
            <a:r>
              <a:rPr lang="ja-JP" altLang="en-US" sz="1600" dirty="0">
                <a:effectLst/>
                <a:highlight>
                  <a:srgbClr val="C0C0C0"/>
                </a:highlight>
                <a:latin typeface="+mj-lt"/>
                <a:ea typeface="ＭＳ Ｐゴシック"/>
                <a:cs typeface="ＭＳ Ｐゴシック" panose="020B0600070205080204" pitchFamily="50" charset="-128"/>
              </a:rPr>
              <a:t>　</a:t>
            </a:r>
            <a:endParaRPr lang="en-US" altLang="ja-JP" sz="1600">
              <a:highlight>
                <a:srgbClr val="C0C0C0"/>
              </a:highlight>
              <a:latin typeface="+mj-lt"/>
              <a:ea typeface="ＭＳ Ｐゴシック"/>
            </a:endParaRPr>
          </a:p>
          <a:p>
            <a:endParaRPr lang="ja-JP" altLang="en-US" sz="1600" dirty="0">
              <a:highlight>
                <a:srgbClr val="C0C0C0"/>
              </a:highlight>
            </a:endParaRPr>
          </a:p>
          <a:p>
            <a:pPr marL="342900" indent="-342900">
              <a:buAutoNum type="arabicPeriod" startAt="6"/>
            </a:pPr>
            <a:r>
              <a:rPr kumimoji="1" lang="ja-JP" altLang="en-US" sz="1600" dirty="0"/>
              <a:t>観光（ＯＺ１）　</a:t>
            </a:r>
            <a:r>
              <a:rPr kumimoji="1" lang="ja-JP" altLang="en-US" sz="1600" dirty="0">
                <a:highlight>
                  <a:srgbClr val="C0C0C0"/>
                </a:highlight>
              </a:rPr>
              <a:t>おてつたび</a:t>
            </a:r>
            <a:endParaRPr lang="en-US" altLang="ja-JP" sz="1600" dirty="0">
              <a:highlight>
                <a:srgbClr val="C0C0C0"/>
              </a:highlight>
            </a:endParaRPr>
          </a:p>
          <a:p>
            <a:endParaRPr lang="ja-JP" altLang="en-US" sz="1600" dirty="0">
              <a:highlight>
                <a:srgbClr val="C0C0C0"/>
              </a:highlight>
            </a:endParaRPr>
          </a:p>
          <a:p>
            <a:pPr marL="342900" indent="-342900">
              <a:buAutoNum type="arabicPeriod" startAt="7"/>
            </a:pPr>
            <a:r>
              <a:rPr kumimoji="1" lang="ja-JP" altLang="en-US" sz="1600" dirty="0"/>
              <a:t>地域経済（ＯＺ１　</a:t>
            </a:r>
            <a:r>
              <a:rPr kumimoji="1" lang="en-US" altLang="ja-JP" sz="1600" dirty="0"/>
              <a:t>Digital Platformer</a:t>
            </a:r>
            <a:r>
              <a:rPr kumimoji="1" lang="ja-JP" altLang="en-US" sz="1600" dirty="0"/>
              <a:t>）</a:t>
            </a:r>
            <a:r>
              <a:rPr kumimoji="1" lang="ja-JP" altLang="en-US" sz="1600">
                <a:highlight>
                  <a:srgbClr val="C0C0C0"/>
                </a:highlight>
              </a:rPr>
              <a:t>とよのていねい</a:t>
            </a:r>
            <a:r>
              <a:rPr kumimoji="1" lang="ja-JP" altLang="en-US" sz="1600"/>
              <a:t>　</a:t>
            </a:r>
            <a:r>
              <a:rPr kumimoji="1" lang="ja-JP" altLang="en-US" sz="1600">
                <a:highlight>
                  <a:srgbClr val="C0C0C0"/>
                </a:highlight>
              </a:rPr>
              <a:t>NoCode Japan</a:t>
            </a:r>
            <a:r>
              <a:rPr kumimoji="1" lang="ja-JP" altLang="en-US" sz="1600"/>
              <a:t>　</a:t>
            </a:r>
            <a:r>
              <a:rPr kumimoji="1" lang="ja-JP" altLang="en-US" sz="1600">
                <a:highlight>
                  <a:srgbClr val="C0C0C0"/>
                </a:highlight>
              </a:rPr>
              <a:t>ドコモ</a:t>
            </a:r>
            <a:endParaRPr lang="en-US" altLang="ja-JP" sz="1600">
              <a:highlight>
                <a:srgbClr val="C0C0C0"/>
              </a:highlight>
            </a:endParaRPr>
          </a:p>
          <a:p>
            <a:endParaRPr kumimoji="1" lang="ja-JP" altLang="en-US" sz="1600" dirty="0"/>
          </a:p>
          <a:p>
            <a:pPr marL="342900" indent="-342900">
              <a:buAutoNum type="arabicPeriod" startAt="8"/>
            </a:pPr>
            <a:r>
              <a:rPr kumimoji="1" lang="ja-JP" altLang="en-US" sz="1600" dirty="0"/>
              <a:t>モビリティ（ドコモ　ＯＺ１）</a:t>
            </a:r>
            <a:r>
              <a:rPr kumimoji="1" lang="ja-JP" altLang="en-US" sz="1600" dirty="0">
                <a:highlight>
                  <a:srgbClr val="C0C0C0"/>
                </a:highlight>
              </a:rPr>
              <a:t>関西電力</a:t>
            </a:r>
            <a:r>
              <a:rPr kumimoji="1" lang="ja-JP" altLang="en-US" sz="1600" dirty="0"/>
              <a:t>　</a:t>
            </a:r>
            <a:r>
              <a:rPr lang="en-US" altLang="ja-JP" sz="1600" kern="0" dirty="0">
                <a:effectLst/>
                <a:highlight>
                  <a:srgbClr val="C0C0C0"/>
                </a:highlight>
                <a:latin typeface="ＭＳ Ｐゴシック"/>
                <a:cs typeface="ＭＳ Ｐゴシック" panose="020B0600070205080204" pitchFamily="50" charset="-128"/>
              </a:rPr>
              <a:t>SWAT Mobility</a:t>
            </a:r>
          </a:p>
          <a:p>
            <a:endParaRPr kumimoji="1" lang="ja-JP" altLang="en-US" sz="1600" dirty="0"/>
          </a:p>
          <a:p>
            <a:pPr marL="342900" indent="-342900">
              <a:buAutoNum type="arabicPeriod" startAt="9"/>
            </a:pPr>
            <a:r>
              <a:rPr kumimoji="1" lang="ja-JP" altLang="en-US" sz="1600" dirty="0"/>
              <a:t>インフラ（関西電力）</a:t>
            </a:r>
            <a:r>
              <a:rPr kumimoji="1" lang="ja-JP" altLang="en-US" sz="1600" dirty="0">
                <a:highlight>
                  <a:srgbClr val="C0C0C0"/>
                </a:highlight>
              </a:rPr>
              <a:t>アンデコ</a:t>
            </a:r>
            <a:endParaRPr kumimoji="1" lang="en-US" altLang="ja-JP" sz="1600" dirty="0">
              <a:highlight>
                <a:srgbClr val="C0C0C0"/>
              </a:highlight>
            </a:endParaRPr>
          </a:p>
          <a:p>
            <a:endParaRPr kumimoji="1" lang="ja-JP" altLang="en-US" sz="1600" dirty="0"/>
          </a:p>
          <a:p>
            <a:pPr marL="342900" indent="-342900">
              <a:buAutoNum type="arabicPeriod"/>
            </a:pPr>
            <a:r>
              <a:rPr kumimoji="1" lang="ja-JP" altLang="en-US" sz="1600" dirty="0"/>
              <a:t>デジタル行政（ＮＥＣネッツエスアイ）</a:t>
            </a:r>
            <a:r>
              <a:rPr kumimoji="1" lang="ja-JP" sz="1600" dirty="0">
                <a:highlight>
                  <a:srgbClr val="C0C0C0"/>
                </a:highlight>
                <a:ea typeface="+mn-lt"/>
                <a:cs typeface="+mn-lt"/>
              </a:rPr>
              <a:t>アスコエパートナーズ</a:t>
            </a:r>
            <a:r>
              <a:rPr kumimoji="1" lang="ja-JP" sz="1600" dirty="0">
                <a:ea typeface="+mn-lt"/>
                <a:cs typeface="+mn-lt"/>
              </a:rPr>
              <a:t>　</a:t>
            </a:r>
            <a:r>
              <a:rPr kumimoji="1" lang="en-US" altLang="ja-JP" sz="1600" dirty="0">
                <a:highlight>
                  <a:srgbClr val="C0C0C0"/>
                </a:highlight>
                <a:ea typeface="+mn-lt"/>
                <a:cs typeface="+mn-lt"/>
              </a:rPr>
              <a:t>OZ1</a:t>
            </a:r>
            <a:r>
              <a:rPr kumimoji="1" lang="ja-JP" sz="1600" dirty="0">
                <a:ea typeface="+mn-lt"/>
                <a:cs typeface="+mn-lt"/>
              </a:rPr>
              <a:t>　</a:t>
            </a:r>
            <a:r>
              <a:rPr kumimoji="1" lang="ja-JP" sz="1600" dirty="0">
                <a:highlight>
                  <a:srgbClr val="C0C0C0"/>
                </a:highlight>
                <a:ea typeface="+mn-lt"/>
                <a:cs typeface="+mn-lt"/>
              </a:rPr>
              <a:t>ロボットコンサルティング</a:t>
            </a:r>
            <a:endParaRPr lang="en-US" altLang="ja-JP" sz="1600" dirty="0">
              <a:highlight>
                <a:srgbClr val="C0C0C0"/>
              </a:highlight>
            </a:endParaRPr>
          </a:p>
          <a:p>
            <a:endParaRPr lang="ja-JP" altLang="en-US" sz="1600" dirty="0">
              <a:highlight>
                <a:srgbClr val="C0C0C0"/>
              </a:highlight>
            </a:endParaRPr>
          </a:p>
          <a:p>
            <a:pPr marL="342900" indent="-342900">
              <a:buAutoNum type="arabicPeriod" startAt="11"/>
            </a:pPr>
            <a:r>
              <a:rPr kumimoji="1" lang="ja-JP" altLang="en-US" sz="1600"/>
              <a:t>防災（三井住友）　</a:t>
            </a:r>
            <a:r>
              <a:rPr lang="en-US" altLang="ja-JP" sz="1600" dirty="0">
                <a:effectLst/>
                <a:highlight>
                  <a:srgbClr val="C0C0C0"/>
                </a:highlight>
                <a:latin typeface="ＭＳ Ｐゴシック"/>
                <a:ea typeface="ＭＳ Ｐゴシック"/>
                <a:cs typeface="ＭＳ Ｐゴシック" panose="020B0600070205080204" pitchFamily="50" charset="-128"/>
              </a:rPr>
              <a:t>Green </a:t>
            </a:r>
            <a:r>
              <a:rPr lang="en-US" altLang="ja-JP" sz="1600" dirty="0" err="1">
                <a:effectLst/>
                <a:highlight>
                  <a:srgbClr val="C0C0C0"/>
                </a:highlight>
                <a:latin typeface="ＭＳ Ｐゴシック"/>
                <a:ea typeface="ＭＳ Ｐゴシック"/>
                <a:cs typeface="ＭＳ Ｐゴシック" panose="020B0600070205080204" pitchFamily="50" charset="-128"/>
              </a:rPr>
              <a:t>Bioanalytics</a:t>
            </a:r>
            <a:r>
              <a:rPr lang="ja-JP" altLang="en-US" sz="1600">
                <a:effectLst/>
                <a:highlight>
                  <a:srgbClr val="FFFFFF"/>
                </a:highlight>
                <a:latin typeface="ＭＳ Ｐゴシック"/>
                <a:ea typeface="ＭＳ Ｐゴシック"/>
                <a:cs typeface="ＭＳ Ｐゴシック" panose="020B0600070205080204" pitchFamily="50" charset="-128"/>
              </a:rPr>
              <a:t>　</a:t>
            </a:r>
            <a:r>
              <a:rPr lang="ja-JP" altLang="en-US" sz="1600">
                <a:highlight>
                  <a:srgbClr val="C0C0C0"/>
                </a:highlight>
                <a:latin typeface="ＭＳ Ｐゴシック"/>
                <a:ea typeface="ＭＳ Ｐゴシック"/>
                <a:cs typeface="ＭＳ Ｐゴシック" panose="020B0600070205080204" pitchFamily="50" charset="-128"/>
              </a:rPr>
              <a:t>イッツコム</a:t>
            </a:r>
            <a:endParaRPr kumimoji="1" lang="en-US" altLang="ja-JP" sz="1600">
              <a:latin typeface="ＭＳ Ｐゴシック"/>
              <a:ea typeface="ＭＳ Ｐゴシック"/>
            </a:endParaRPr>
          </a:p>
          <a:p>
            <a:endParaRPr kumimoji="1" lang="ja-JP" altLang="en-US" sz="1600" dirty="0"/>
          </a:p>
        </p:txBody>
      </p:sp>
    </p:spTree>
    <p:extLst>
      <p:ext uri="{BB962C8B-B14F-4D97-AF65-F5344CB8AC3E}">
        <p14:creationId xmlns:p14="http://schemas.microsoft.com/office/powerpoint/2010/main" val="1620171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47426-F9AC-4DBB-97A5-333D66D19185}"/>
              </a:ext>
            </a:extLst>
          </p:cNvPr>
          <p:cNvSpPr>
            <a:spLocks noGrp="1"/>
          </p:cNvSpPr>
          <p:nvPr>
            <p:ph type="title"/>
          </p:nvPr>
        </p:nvSpPr>
        <p:spPr>
          <a:xfrm>
            <a:off x="1384662" y="0"/>
            <a:ext cx="9130937" cy="681037"/>
          </a:xfrm>
        </p:spPr>
        <p:txBody>
          <a:bodyPr>
            <a:normAutofit/>
          </a:bodyPr>
          <a:lstStyle/>
          <a:p>
            <a:r>
              <a:rPr kumimoji="1" lang="en-US" altLang="ja-JP" sz="2800" dirty="0">
                <a:solidFill>
                  <a:schemeClr val="bg1"/>
                </a:solidFill>
                <a:latin typeface="BIZ UDPゴシック" panose="020B0400000000000000" pitchFamily="50" charset="-128"/>
                <a:ea typeface="BIZ UDPゴシック" panose="020B0400000000000000" pitchFamily="50" charset="-128"/>
              </a:rPr>
              <a:t>1</a:t>
            </a:r>
            <a:r>
              <a:rPr kumimoji="1" lang="ja-JP" altLang="en-US" sz="2800" dirty="0">
                <a:solidFill>
                  <a:schemeClr val="bg1"/>
                </a:solidFill>
                <a:latin typeface="BIZ UDPゴシック" panose="020B0400000000000000" pitchFamily="50" charset="-128"/>
                <a:ea typeface="BIZ UDPゴシック" panose="020B0400000000000000" pitchFamily="50" charset="-128"/>
              </a:rPr>
              <a:t>回目アンケートサマリー（サービス関連）</a:t>
            </a:r>
          </a:p>
        </p:txBody>
      </p:sp>
      <p:sp>
        <p:nvSpPr>
          <p:cNvPr id="11" name="コンテンツ プレースホルダー 10">
            <a:extLst>
              <a:ext uri="{FF2B5EF4-FFF2-40B4-BE49-F238E27FC236}">
                <a16:creationId xmlns:a16="http://schemas.microsoft.com/office/drawing/2014/main" id="{AA1BD519-F6CB-4A85-8AD0-E32CE4AAFF38}"/>
              </a:ext>
            </a:extLst>
          </p:cNvPr>
          <p:cNvSpPr>
            <a:spLocks noGrp="1"/>
          </p:cNvSpPr>
          <p:nvPr>
            <p:ph idx="1"/>
          </p:nvPr>
        </p:nvSpPr>
        <p:spPr>
          <a:xfrm>
            <a:off x="249803" y="681036"/>
            <a:ext cx="11629445" cy="5902643"/>
          </a:xfrm>
        </p:spPr>
        <p:txBody>
          <a:bodyPr>
            <a:normAutofit/>
          </a:bodyPr>
          <a:lstStyle/>
          <a:p>
            <a:r>
              <a:rPr lang="ja-JP" altLang="en-US" sz="2000" dirty="0">
                <a:latin typeface="BIZ UDPゴシック" panose="020B0400000000000000" pitchFamily="50" charset="-128"/>
                <a:ea typeface="BIZ UDPゴシック" panose="020B0400000000000000" pitchFamily="50" charset="-128"/>
              </a:rPr>
              <a:t>豊能町の施策としてリビングラボの活用に関して意識調査を行ったところ、使いたい</a:t>
            </a:r>
            <a:r>
              <a:rPr lang="en-US" altLang="ja-JP" sz="2000" dirty="0">
                <a:latin typeface="BIZ UDPゴシック" panose="020B0400000000000000" pitchFamily="50" charset="-128"/>
                <a:ea typeface="BIZ UDPゴシック" panose="020B0400000000000000" pitchFamily="50" charset="-128"/>
              </a:rPr>
              <a:t>15.4%</a:t>
            </a:r>
            <a:r>
              <a:rPr lang="ja-JP" altLang="en-US" sz="2000" dirty="0">
                <a:latin typeface="BIZ UDPゴシック" panose="020B0400000000000000" pitchFamily="50" charset="-128"/>
                <a:ea typeface="BIZ UDPゴシック" panose="020B0400000000000000" pitchFamily="50" charset="-128"/>
              </a:rPr>
              <a:t>、使いたくない</a:t>
            </a:r>
            <a:r>
              <a:rPr lang="en-US" altLang="ja-JP" sz="2000" dirty="0">
                <a:latin typeface="BIZ UDPゴシック" panose="020B0400000000000000" pitchFamily="50" charset="-128"/>
                <a:ea typeface="BIZ UDPゴシック" panose="020B0400000000000000" pitchFamily="50" charset="-128"/>
              </a:rPr>
              <a:t>22.5%</a:t>
            </a:r>
            <a:r>
              <a:rPr lang="ja-JP" altLang="en-US" sz="2000" dirty="0">
                <a:latin typeface="BIZ UDPゴシック" panose="020B0400000000000000" pitchFamily="50" charset="-128"/>
                <a:ea typeface="BIZ UDPゴシック" panose="020B0400000000000000" pitchFamily="50" charset="-128"/>
              </a:rPr>
              <a:t>で、</a:t>
            </a:r>
            <a:r>
              <a:rPr lang="en-US" altLang="ja-JP" sz="2000" dirty="0">
                <a:latin typeface="BIZ UDPゴシック" panose="020B0400000000000000" pitchFamily="50" charset="-128"/>
                <a:ea typeface="BIZ UDPゴシック" panose="020B0400000000000000" pitchFamily="50" charset="-128"/>
              </a:rPr>
              <a:t>57.5%</a:t>
            </a:r>
            <a:r>
              <a:rPr lang="ja-JP" altLang="en-US" sz="2000" dirty="0">
                <a:latin typeface="BIZ UDPゴシック" panose="020B0400000000000000" pitchFamily="50" charset="-128"/>
                <a:ea typeface="BIZ UDPゴシック" panose="020B0400000000000000" pitchFamily="50" charset="-128"/>
              </a:rPr>
              <a:t>が分からないと言う結果であった。これは住民がリビングラボとは何かの認識がなかった結果と言える。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リビングラボにおけるサービスとして、北欧の知育玩具利用に関しては、使いたい</a:t>
            </a:r>
            <a:r>
              <a:rPr lang="en-US" altLang="ja-JP" sz="2000" dirty="0">
                <a:latin typeface="BIZ UDPゴシック" panose="020B0400000000000000" pitchFamily="50" charset="-128"/>
                <a:ea typeface="BIZ UDPゴシック" panose="020B0400000000000000" pitchFamily="50" charset="-128"/>
              </a:rPr>
              <a:t>23.8%</a:t>
            </a:r>
            <a:r>
              <a:rPr lang="ja-JP" altLang="en-US" sz="2000" dirty="0">
                <a:latin typeface="BIZ UDPゴシック" panose="020B0400000000000000" pitchFamily="50" charset="-128"/>
                <a:ea typeface="BIZ UDPゴシック" panose="020B0400000000000000" pitchFamily="50" charset="-128"/>
              </a:rPr>
              <a:t>、使いたくない</a:t>
            </a:r>
            <a:r>
              <a:rPr lang="en-US" altLang="ja-JP" sz="2000" dirty="0">
                <a:latin typeface="BIZ UDPゴシック" panose="020B0400000000000000" pitchFamily="50" charset="-128"/>
                <a:ea typeface="BIZ UDPゴシック" panose="020B0400000000000000" pitchFamily="50" charset="-128"/>
              </a:rPr>
              <a:t>20.4%</a:t>
            </a:r>
            <a:r>
              <a:rPr lang="ja-JP" altLang="en-US" sz="2000" dirty="0">
                <a:latin typeface="BIZ UDPゴシック" panose="020B0400000000000000" pitchFamily="50" charset="-128"/>
                <a:ea typeface="BIZ UDPゴシック" panose="020B0400000000000000" pitchFamily="50" charset="-128"/>
              </a:rPr>
              <a:t>で</a:t>
            </a:r>
            <a:r>
              <a:rPr lang="en-US" altLang="ja-JP" sz="2000" dirty="0">
                <a:latin typeface="BIZ UDPゴシック" panose="020B0400000000000000" pitchFamily="50" charset="-128"/>
                <a:ea typeface="BIZ UDPゴシック" panose="020B0400000000000000" pitchFamily="50" charset="-128"/>
              </a:rPr>
              <a:t>52.1%</a:t>
            </a:r>
            <a:r>
              <a:rPr lang="ja-JP" altLang="en-US" sz="2000" dirty="0">
                <a:latin typeface="BIZ UDPゴシック" panose="020B0400000000000000" pitchFamily="50" charset="-128"/>
                <a:ea typeface="BIZ UDPゴシック" panose="020B0400000000000000" pitchFamily="50" charset="-128"/>
              </a:rPr>
              <a:t>が分からないと言う結果と、親同士の交流に関しては、使いたい</a:t>
            </a:r>
            <a:r>
              <a:rPr lang="en-US" altLang="ja-JP" sz="2000" dirty="0">
                <a:latin typeface="BIZ UDPゴシック" panose="020B0400000000000000" pitchFamily="50" charset="-128"/>
                <a:ea typeface="BIZ UDPゴシック" panose="020B0400000000000000" pitchFamily="50" charset="-128"/>
              </a:rPr>
              <a:t>37.1%</a:t>
            </a:r>
            <a:r>
              <a:rPr lang="ja-JP" altLang="en-US" sz="2000" dirty="0">
                <a:latin typeface="BIZ UDPゴシック" panose="020B0400000000000000" pitchFamily="50" charset="-128"/>
                <a:ea typeface="BIZ UDPゴシック" panose="020B0400000000000000" pitchFamily="50" charset="-128"/>
              </a:rPr>
              <a:t>、使いたくない</a:t>
            </a:r>
            <a:r>
              <a:rPr lang="en-US" altLang="ja-JP" sz="2000" dirty="0">
                <a:latin typeface="BIZ UDPゴシック" panose="020B0400000000000000" pitchFamily="50" charset="-128"/>
                <a:ea typeface="BIZ UDPゴシック" panose="020B0400000000000000" pitchFamily="50" charset="-128"/>
              </a:rPr>
              <a:t>15.8%</a:t>
            </a:r>
            <a:r>
              <a:rPr lang="ja-JP" altLang="en-US" sz="2000" dirty="0">
                <a:latin typeface="BIZ UDPゴシック" panose="020B0400000000000000" pitchFamily="50" charset="-128"/>
                <a:ea typeface="BIZ UDPゴシック" panose="020B0400000000000000" pitchFamily="50" charset="-128"/>
              </a:rPr>
              <a:t>、分からないが</a:t>
            </a:r>
            <a:r>
              <a:rPr lang="en-US" altLang="ja-JP" sz="2000" dirty="0">
                <a:latin typeface="BIZ UDPゴシック" panose="020B0400000000000000" pitchFamily="50" charset="-128"/>
                <a:ea typeface="BIZ UDPゴシック" panose="020B0400000000000000" pitchFamily="50" charset="-128"/>
              </a:rPr>
              <a:t>44.6%</a:t>
            </a:r>
            <a:r>
              <a:rPr lang="ja-JP" altLang="en-US" sz="2000" dirty="0">
                <a:latin typeface="BIZ UDPゴシック" panose="020B0400000000000000" pitchFamily="50" charset="-128"/>
                <a:ea typeface="BIZ UDPゴシック" panose="020B0400000000000000" pitchFamily="50" charset="-128"/>
              </a:rPr>
              <a:t>であった。この結果からサービスが見えてくると使いたいが増えて、使いたくないや分からないが減ることが分かる。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リビングラボに関しては、サービスをしっかり組み上げることで、利用者が増加すると言えます。</a:t>
            </a:r>
            <a:br>
              <a:rPr lang="en-US" altLang="ja-JP" sz="2000" dirty="0">
                <a:latin typeface="BIZ UDPゴシック" panose="020B0400000000000000" pitchFamily="50" charset="-128"/>
                <a:ea typeface="BIZ UDPゴシック" panose="020B0400000000000000" pitchFamily="50" charset="-128"/>
              </a:rPr>
            </a:br>
            <a:r>
              <a:rPr lang="ja-JP" altLang="en-US" sz="2000" dirty="0">
                <a:latin typeface="BIZ UDPゴシック" panose="020B0400000000000000" pitchFamily="50" charset="-128"/>
                <a:ea typeface="BIZ UDPゴシック" panose="020B0400000000000000" pitchFamily="50" charset="-128"/>
              </a:rPr>
              <a:t>スマートシティサービスの発信拠点としても活用を行う上で、色々と準備が必要と言えます。</a:t>
            </a:r>
            <a:endParaRPr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行政サービスのデジタル化に関しては、自分に合わせた行政サービスを知りたいが</a:t>
            </a:r>
            <a:r>
              <a:rPr lang="en-US" altLang="ja-JP" sz="2000" dirty="0">
                <a:latin typeface="BIZ UDPゴシック" panose="020B0400000000000000" pitchFamily="50" charset="-128"/>
                <a:ea typeface="BIZ UDPゴシック" panose="020B0400000000000000" pitchFamily="50" charset="-128"/>
              </a:rPr>
              <a:t>79.6%</a:t>
            </a:r>
            <a:r>
              <a:rPr lang="ja-JP" altLang="en-US" sz="2000" dirty="0">
                <a:latin typeface="BIZ UDPゴシック" panose="020B0400000000000000" pitchFamily="50" charset="-128"/>
                <a:ea typeface="BIZ UDPゴシック" panose="020B0400000000000000" pitchFamily="50" charset="-128"/>
              </a:rPr>
              <a:t>、オンライン利用希望は、</a:t>
            </a:r>
            <a:r>
              <a:rPr lang="en-US" altLang="ja-JP" sz="2000" dirty="0">
                <a:latin typeface="BIZ UDPゴシック" panose="020B0400000000000000" pitchFamily="50" charset="-128"/>
                <a:ea typeface="BIZ UDPゴシック" panose="020B0400000000000000" pitchFamily="50" charset="-128"/>
              </a:rPr>
              <a:t>66.7%</a:t>
            </a:r>
            <a:r>
              <a:rPr lang="ja-JP" altLang="en-US" sz="2000" dirty="0">
                <a:latin typeface="BIZ UDPゴシック" panose="020B0400000000000000" pitchFamily="50" charset="-128"/>
                <a:ea typeface="BIZ UDPゴシック" panose="020B0400000000000000" pitchFamily="50" charset="-128"/>
              </a:rPr>
              <a:t>あり、住民は豊能町が何をしてくれるのか情報が行き届いておらず、可能であればオンラインでサービスを受けれると良いと思われる結果と言えます。</a:t>
            </a:r>
            <a:endParaRPr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ヘルスケアに関するアンケートでは、相談相手が欲しい</a:t>
            </a:r>
            <a:r>
              <a:rPr lang="en-US" altLang="ja-JP" sz="2000" dirty="0">
                <a:latin typeface="BIZ UDPゴシック" panose="020B0400000000000000" pitchFamily="50" charset="-128"/>
                <a:ea typeface="BIZ UDPゴシック" panose="020B0400000000000000" pitchFamily="50" charset="-128"/>
              </a:rPr>
              <a:t>67.5%</a:t>
            </a:r>
            <a:r>
              <a:rPr lang="ja-JP" altLang="en-US" sz="2000" dirty="0">
                <a:latin typeface="BIZ UDPゴシック" panose="020B0400000000000000" pitchFamily="50" charset="-128"/>
                <a:ea typeface="BIZ UDPゴシック" panose="020B0400000000000000" pitchFamily="50" charset="-128"/>
              </a:rPr>
              <a:t>、オンライン相談</a:t>
            </a:r>
            <a:r>
              <a:rPr lang="en-US" altLang="ja-JP" sz="2000" dirty="0">
                <a:latin typeface="BIZ UDPゴシック" panose="020B0400000000000000" pitchFamily="50" charset="-128"/>
                <a:ea typeface="BIZ UDPゴシック" panose="020B0400000000000000" pitchFamily="50" charset="-128"/>
              </a:rPr>
              <a:t>57.9%</a:t>
            </a:r>
            <a:r>
              <a:rPr lang="ja-JP" altLang="en-US" sz="2000" dirty="0">
                <a:latin typeface="BIZ UDPゴシック" panose="020B0400000000000000" pitchFamily="50" charset="-128"/>
                <a:ea typeface="BIZ UDPゴシック" panose="020B0400000000000000" pitchFamily="50" charset="-128"/>
              </a:rPr>
              <a:t>、慢性疾患予防に</a:t>
            </a:r>
            <a:r>
              <a:rPr lang="en-US" altLang="ja-JP" sz="2000" dirty="0">
                <a:latin typeface="BIZ UDPゴシック" panose="020B0400000000000000" pitchFamily="50" charset="-128"/>
                <a:ea typeface="BIZ UDPゴシック" panose="020B0400000000000000" pitchFamily="50" charset="-128"/>
              </a:rPr>
              <a:t>61.3%</a:t>
            </a:r>
            <a:r>
              <a:rPr lang="ja-JP" altLang="en-US" sz="2000" dirty="0">
                <a:latin typeface="BIZ UDPゴシック" panose="020B0400000000000000" pitchFamily="50" charset="-128"/>
                <a:ea typeface="BIZ UDPゴシック" panose="020B0400000000000000" pitchFamily="50" charset="-128"/>
              </a:rPr>
              <a:t>と高齢者のヘルスケア意識が高かった結果が反映されたと言えます。</a:t>
            </a:r>
            <a:br>
              <a:rPr lang="en-US" altLang="ja-JP" sz="2000" dirty="0">
                <a:latin typeface="BIZ UDPゴシック" panose="020B0400000000000000" pitchFamily="50" charset="-128"/>
                <a:ea typeface="BIZ UDPゴシック" panose="020B0400000000000000" pitchFamily="50" charset="-128"/>
              </a:rPr>
            </a:br>
            <a:endParaRPr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15188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47426-F9AC-4DBB-97A5-333D66D19185}"/>
              </a:ext>
            </a:extLst>
          </p:cNvPr>
          <p:cNvSpPr>
            <a:spLocks noGrp="1"/>
          </p:cNvSpPr>
          <p:nvPr>
            <p:ph type="title"/>
          </p:nvPr>
        </p:nvSpPr>
        <p:spPr>
          <a:xfrm>
            <a:off x="1463040" y="0"/>
            <a:ext cx="9052560" cy="681037"/>
          </a:xfrm>
        </p:spPr>
        <p:txBody>
          <a:bodyPr>
            <a:normAutofit/>
          </a:bodyPr>
          <a:lstStyle/>
          <a:p>
            <a:r>
              <a:rPr kumimoji="1" lang="en-US" altLang="ja-JP" sz="2800" dirty="0">
                <a:solidFill>
                  <a:schemeClr val="bg1"/>
                </a:solidFill>
                <a:latin typeface="BIZ UDPゴシック" panose="020B0400000000000000" pitchFamily="50" charset="-128"/>
                <a:ea typeface="BIZ UDPゴシック" panose="020B0400000000000000" pitchFamily="50" charset="-128"/>
              </a:rPr>
              <a:t>1</a:t>
            </a:r>
            <a:r>
              <a:rPr kumimoji="1" lang="ja-JP" altLang="en-US" sz="2800" dirty="0">
                <a:solidFill>
                  <a:schemeClr val="bg1"/>
                </a:solidFill>
                <a:latin typeface="BIZ UDPゴシック" panose="020B0400000000000000" pitchFamily="50" charset="-128"/>
                <a:ea typeface="BIZ UDPゴシック" panose="020B0400000000000000" pitchFamily="50" charset="-128"/>
              </a:rPr>
              <a:t>回目アンケートサマリー（サービス関連）</a:t>
            </a:r>
          </a:p>
        </p:txBody>
      </p:sp>
      <p:sp>
        <p:nvSpPr>
          <p:cNvPr id="11" name="コンテンツ プレースホルダー 10">
            <a:extLst>
              <a:ext uri="{FF2B5EF4-FFF2-40B4-BE49-F238E27FC236}">
                <a16:creationId xmlns:a16="http://schemas.microsoft.com/office/drawing/2014/main" id="{AA1BD519-F6CB-4A85-8AD0-E32CE4AAFF38}"/>
              </a:ext>
            </a:extLst>
          </p:cNvPr>
          <p:cNvSpPr>
            <a:spLocks noGrp="1"/>
          </p:cNvSpPr>
          <p:nvPr>
            <p:ph idx="1"/>
          </p:nvPr>
        </p:nvSpPr>
        <p:spPr>
          <a:xfrm>
            <a:off x="249803" y="681036"/>
            <a:ext cx="11629445" cy="5902643"/>
          </a:xfrm>
        </p:spPr>
        <p:txBody>
          <a:bodyPr>
            <a:normAutofit/>
          </a:bodyPr>
          <a:lstStyle/>
          <a:p>
            <a:r>
              <a:rPr lang="ja-JP" altLang="en-US" sz="2000" dirty="0">
                <a:latin typeface="BIZ UDPゴシック" panose="020B0400000000000000" pitchFamily="50" charset="-128"/>
                <a:ea typeface="BIZ UDPゴシック" panose="020B0400000000000000" pitchFamily="50" charset="-128"/>
              </a:rPr>
              <a:t>買物に関しては、日用品はオアシス</a:t>
            </a:r>
            <a:r>
              <a:rPr lang="en-US" altLang="ja-JP" sz="2000" dirty="0">
                <a:latin typeface="BIZ UDPゴシック" panose="020B0400000000000000" pitchFamily="50" charset="-128"/>
                <a:ea typeface="BIZ UDPゴシック" panose="020B0400000000000000" pitchFamily="50" charset="-128"/>
              </a:rPr>
              <a:t>25.4%</a:t>
            </a:r>
            <a:r>
              <a:rPr lang="ja-JP" altLang="en-US" sz="2000" dirty="0">
                <a:latin typeface="BIZ UDPゴシック" panose="020B0400000000000000" pitchFamily="50" charset="-128"/>
                <a:ea typeface="BIZ UDPゴシック" panose="020B0400000000000000" pitchFamily="50" charset="-128"/>
              </a:rPr>
              <a:t>、イズミヤ</a:t>
            </a:r>
            <a:r>
              <a:rPr lang="en-US" altLang="ja-JP" sz="2000" dirty="0">
                <a:latin typeface="BIZ UDPゴシック" panose="020B0400000000000000" pitchFamily="50" charset="-128"/>
                <a:ea typeface="BIZ UDPゴシック" panose="020B0400000000000000" pitchFamily="50" charset="-128"/>
              </a:rPr>
              <a:t>22.5%</a:t>
            </a:r>
            <a:r>
              <a:rPr lang="ja-JP" altLang="en-US" sz="2000" dirty="0">
                <a:latin typeface="BIZ UDPゴシック" panose="020B0400000000000000" pitchFamily="50" charset="-128"/>
                <a:ea typeface="BIZ UDPゴシック" panose="020B0400000000000000" pitchFamily="50" charset="-128"/>
              </a:rPr>
              <a:t>と地元で購入に次いで、箕面や川西で</a:t>
            </a:r>
            <a:r>
              <a:rPr lang="en-US" altLang="ja-JP" sz="2000" dirty="0">
                <a:latin typeface="BIZ UDPゴシック" panose="020B0400000000000000" pitchFamily="50" charset="-128"/>
                <a:ea typeface="BIZ UDPゴシック" panose="020B0400000000000000" pitchFamily="50" charset="-128"/>
              </a:rPr>
              <a:t>22.5%</a:t>
            </a:r>
            <a:r>
              <a:rPr lang="ja-JP" altLang="en-US" sz="2000" dirty="0">
                <a:latin typeface="BIZ UDPゴシック" panose="020B0400000000000000" pitchFamily="50" charset="-128"/>
                <a:ea typeface="BIZ UDPゴシック" panose="020B0400000000000000" pitchFamily="50" charset="-128"/>
              </a:rPr>
              <a:t>が購入している。キッチンカーの利用に関しては</a:t>
            </a:r>
            <a:r>
              <a:rPr lang="en-US" altLang="ja-JP" sz="2000" dirty="0">
                <a:latin typeface="BIZ UDPゴシック" panose="020B0400000000000000" pitchFamily="50" charset="-128"/>
                <a:ea typeface="BIZ UDPゴシック" panose="020B0400000000000000" pitchFamily="50" charset="-128"/>
              </a:rPr>
              <a:t>46.7%</a:t>
            </a:r>
            <a:r>
              <a:rPr lang="ja-JP" altLang="en-US" sz="2000" dirty="0">
                <a:latin typeface="BIZ UDPゴシック" panose="020B0400000000000000" pitchFamily="50" charset="-128"/>
                <a:ea typeface="BIZ UDPゴシック" panose="020B0400000000000000" pitchFamily="50" charset="-128"/>
              </a:rPr>
              <a:t>が利用希望もあり、外出する機会につながると言えます。</a:t>
            </a:r>
            <a:endParaRPr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防災に関しては、</a:t>
            </a:r>
            <a:r>
              <a:rPr lang="en-US" altLang="ja-JP" sz="2000" dirty="0">
                <a:latin typeface="BIZ UDPゴシック" panose="020B0400000000000000" pitchFamily="50" charset="-128"/>
                <a:ea typeface="BIZ UDPゴシック" panose="020B0400000000000000" pitchFamily="50" charset="-128"/>
              </a:rPr>
              <a:t>40%</a:t>
            </a:r>
            <a:r>
              <a:rPr lang="ja-JP" altLang="en-US" sz="2000" dirty="0">
                <a:latin typeface="BIZ UDPゴシック" panose="020B0400000000000000" pitchFamily="50" charset="-128"/>
                <a:ea typeface="BIZ UDPゴシック" panose="020B0400000000000000" pitchFamily="50" charset="-128"/>
              </a:rPr>
              <a:t>以上の「とよのたんぽぽメール」を活用しており、スマートシティでの防災を構築するうえで、たんぽぽメールとの連携も検討することで、シームレスな対応に繋がる。</a:t>
            </a:r>
            <a:endParaRPr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交通・移動に関しては、</a:t>
            </a:r>
            <a:r>
              <a:rPr lang="en-US" altLang="ja-JP" sz="2000" dirty="0">
                <a:latin typeface="BIZ UDPゴシック" panose="020B0400000000000000" pitchFamily="50" charset="-128"/>
                <a:ea typeface="BIZ UDPゴシック" panose="020B0400000000000000" pitchFamily="50" charset="-128"/>
              </a:rPr>
              <a:t>59.2%</a:t>
            </a:r>
            <a:r>
              <a:rPr lang="ja-JP" altLang="en-US" sz="2000" dirty="0">
                <a:latin typeface="BIZ UDPゴシック" panose="020B0400000000000000" pitchFamily="50" charset="-128"/>
                <a:ea typeface="BIZ UDPゴシック" panose="020B0400000000000000" pitchFamily="50" charset="-128"/>
              </a:rPr>
              <a:t>が車で移動することが多く、免許返納したくない方が</a:t>
            </a:r>
            <a:r>
              <a:rPr lang="en-US" altLang="ja-JP" sz="2000" dirty="0">
                <a:latin typeface="BIZ UDPゴシック" panose="020B0400000000000000" pitchFamily="50" charset="-128"/>
                <a:ea typeface="BIZ UDPゴシック" panose="020B0400000000000000" pitchFamily="50" charset="-128"/>
              </a:rPr>
              <a:t>55.8%</a:t>
            </a:r>
            <a:r>
              <a:rPr lang="ja-JP" altLang="en-US" sz="2000" dirty="0">
                <a:latin typeface="BIZ UDPゴシック" panose="020B0400000000000000" pitchFamily="50" charset="-128"/>
                <a:ea typeface="BIZ UDPゴシック" panose="020B0400000000000000" pitchFamily="50" charset="-128"/>
              </a:rPr>
              <a:t>と車が生活必需品となっており、路線バスに関しては、不満側に</a:t>
            </a:r>
            <a:r>
              <a:rPr lang="en-US" altLang="ja-JP" sz="2000" dirty="0">
                <a:latin typeface="BIZ UDPゴシック" panose="020B0400000000000000" pitchFamily="50" charset="-128"/>
                <a:ea typeface="BIZ UDPゴシック" panose="020B0400000000000000" pitchFamily="50" charset="-128"/>
              </a:rPr>
              <a:t>38.3%</a:t>
            </a:r>
            <a:r>
              <a:rPr lang="ja-JP" altLang="en-US" sz="2000" dirty="0">
                <a:latin typeface="BIZ UDPゴシック" panose="020B0400000000000000" pitchFamily="50" charset="-128"/>
                <a:ea typeface="BIZ UDPゴシック" panose="020B0400000000000000" pitchFamily="50" charset="-128"/>
              </a:rPr>
              <a:t>と利用していない</a:t>
            </a:r>
            <a:r>
              <a:rPr lang="en-US" altLang="ja-JP" sz="2000" dirty="0">
                <a:latin typeface="BIZ UDPゴシック" panose="020B0400000000000000" pitchFamily="50" charset="-128"/>
                <a:ea typeface="BIZ UDPゴシック" panose="020B0400000000000000" pitchFamily="50" charset="-128"/>
              </a:rPr>
              <a:t>31.3%</a:t>
            </a:r>
            <a:r>
              <a:rPr lang="ja-JP" altLang="en-US" sz="2000" dirty="0">
                <a:latin typeface="BIZ UDPゴシック" panose="020B0400000000000000" pitchFamily="50" charset="-128"/>
                <a:ea typeface="BIZ UDPゴシック" panose="020B0400000000000000" pitchFamily="50" charset="-128"/>
              </a:rPr>
              <a:t>おり、合わせると</a:t>
            </a:r>
            <a:r>
              <a:rPr lang="en-US" altLang="ja-JP" sz="2000" dirty="0">
                <a:latin typeface="BIZ UDPゴシック" panose="020B0400000000000000" pitchFamily="50" charset="-128"/>
                <a:ea typeface="BIZ UDPゴシック" panose="020B0400000000000000" pitchFamily="50" charset="-128"/>
              </a:rPr>
              <a:t>69.6%</a:t>
            </a:r>
            <a:r>
              <a:rPr lang="ja-JP" altLang="en-US" sz="2000" dirty="0">
                <a:latin typeface="BIZ UDPゴシック" panose="020B0400000000000000" pitchFamily="50" charset="-128"/>
                <a:ea typeface="BIZ UDPゴシック" panose="020B0400000000000000" pitchFamily="50" charset="-128"/>
              </a:rPr>
              <a:t>はバスの活用が上手く出来ていないと言えます。方やオンデマンド交通に対しては、</a:t>
            </a:r>
            <a:r>
              <a:rPr lang="en-US" altLang="ja-JP" sz="2000" dirty="0">
                <a:latin typeface="BIZ UDPゴシック" panose="020B0400000000000000" pitchFamily="50" charset="-128"/>
                <a:ea typeface="BIZ UDPゴシック" panose="020B0400000000000000" pitchFamily="50" charset="-128"/>
              </a:rPr>
              <a:t>54.2%</a:t>
            </a:r>
            <a:r>
              <a:rPr lang="ja-JP" altLang="en-US" sz="2000" dirty="0">
                <a:latin typeface="BIZ UDPゴシック" panose="020B0400000000000000" pitchFamily="50" charset="-128"/>
                <a:ea typeface="BIZ UDPゴシック" panose="020B0400000000000000" pitchFamily="50" charset="-128"/>
              </a:rPr>
              <a:t>が利用したいとの回答から、路線バスの効率化をすることで、交通面の改善が見込まれると言えます。</a:t>
            </a:r>
            <a:endParaRPr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デジタルデバイド教育では、スマホ教室やよろず相談に</a:t>
            </a:r>
            <a:r>
              <a:rPr lang="en-US" altLang="ja-JP" sz="2000" dirty="0">
                <a:latin typeface="BIZ UDPゴシック" panose="020B0400000000000000" pitchFamily="50" charset="-128"/>
                <a:ea typeface="BIZ UDPゴシック" panose="020B0400000000000000" pitchFamily="50" charset="-128"/>
              </a:rPr>
              <a:t>59.6%</a:t>
            </a:r>
            <a:r>
              <a:rPr lang="ja-JP" altLang="en-US" sz="2000" dirty="0">
                <a:latin typeface="BIZ UDPゴシック" panose="020B0400000000000000" pitchFamily="50" charset="-128"/>
                <a:ea typeface="BIZ UDPゴシック" panose="020B0400000000000000" pitchFamily="50" charset="-128"/>
              </a:rPr>
              <a:t>利用したい</a:t>
            </a:r>
            <a:r>
              <a:rPr lang="en-US" altLang="ja-JP" sz="2000" dirty="0" err="1">
                <a:latin typeface="BIZ UDPゴシック" panose="020B0400000000000000" pitchFamily="50" charset="-128"/>
                <a:ea typeface="BIZ UDPゴシック" panose="020B0400000000000000" pitchFamily="50" charset="-128"/>
              </a:rPr>
              <a:t>NoCode</a:t>
            </a:r>
            <a:r>
              <a:rPr lang="ja-JP" altLang="en-US" sz="2000" dirty="0">
                <a:latin typeface="BIZ UDPゴシック" panose="020B0400000000000000" pitchFamily="50" charset="-128"/>
                <a:ea typeface="BIZ UDPゴシック" panose="020B0400000000000000" pitchFamily="50" charset="-128"/>
              </a:rPr>
              <a:t>トレーニングは</a:t>
            </a:r>
            <a:r>
              <a:rPr lang="en-US" altLang="ja-JP" sz="2000" dirty="0">
                <a:latin typeface="BIZ UDPゴシック" panose="020B0400000000000000" pitchFamily="50" charset="-128"/>
                <a:ea typeface="BIZ UDPゴシック" panose="020B0400000000000000" pitchFamily="50" charset="-128"/>
              </a:rPr>
              <a:t>43.8%</a:t>
            </a:r>
            <a:r>
              <a:rPr lang="ja-JP" altLang="en-US" sz="2000" dirty="0">
                <a:latin typeface="BIZ UDPゴシック" panose="020B0400000000000000" pitchFamily="50" charset="-128"/>
                <a:ea typeface="BIZ UDPゴシック" panose="020B0400000000000000" pitchFamily="50" charset="-128"/>
              </a:rPr>
              <a:t>が分からないと言う結果になり、まずはスマホを扱えるようになることに意識があり、</a:t>
            </a:r>
            <a:r>
              <a:rPr lang="en-US" altLang="ja-JP" sz="2000" dirty="0" err="1">
                <a:latin typeface="BIZ UDPゴシック" panose="020B0400000000000000" pitchFamily="50" charset="-128"/>
                <a:ea typeface="BIZ UDPゴシック" panose="020B0400000000000000" pitchFamily="50" charset="-128"/>
              </a:rPr>
              <a:t>NoCode</a:t>
            </a:r>
            <a:r>
              <a:rPr lang="ja-JP" altLang="en-US" sz="2000" dirty="0">
                <a:latin typeface="BIZ UDPゴシック" panose="020B0400000000000000" pitchFamily="50" charset="-128"/>
                <a:ea typeface="BIZ UDPゴシック" panose="020B0400000000000000" pitchFamily="50" charset="-128"/>
              </a:rPr>
              <a:t>はまず何かが分からないと言えます。</a:t>
            </a:r>
            <a:endParaRPr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endParaRPr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69054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47426-F9AC-4DBB-97A5-333D66D19185}"/>
              </a:ext>
            </a:extLst>
          </p:cNvPr>
          <p:cNvSpPr>
            <a:spLocks noGrp="1"/>
          </p:cNvSpPr>
          <p:nvPr>
            <p:ph type="title"/>
          </p:nvPr>
        </p:nvSpPr>
        <p:spPr>
          <a:xfrm>
            <a:off x="1480456" y="0"/>
            <a:ext cx="9035143" cy="681037"/>
          </a:xfrm>
        </p:spPr>
        <p:txBody>
          <a:bodyPr>
            <a:normAutofit/>
          </a:bodyPr>
          <a:lstStyle/>
          <a:p>
            <a:r>
              <a:rPr kumimoji="1" lang="en-US" altLang="ja-JP" sz="2800" dirty="0">
                <a:solidFill>
                  <a:schemeClr val="bg1"/>
                </a:solidFill>
                <a:latin typeface="BIZ UDPゴシック" panose="020B0400000000000000" pitchFamily="50" charset="-128"/>
                <a:ea typeface="BIZ UDPゴシック" panose="020B0400000000000000" pitchFamily="50" charset="-128"/>
              </a:rPr>
              <a:t>1</a:t>
            </a:r>
            <a:r>
              <a:rPr kumimoji="1" lang="ja-JP" altLang="en-US" sz="2800" dirty="0">
                <a:solidFill>
                  <a:schemeClr val="bg1"/>
                </a:solidFill>
                <a:latin typeface="BIZ UDPゴシック" panose="020B0400000000000000" pitchFamily="50" charset="-128"/>
                <a:ea typeface="BIZ UDPゴシック" panose="020B0400000000000000" pitchFamily="50" charset="-128"/>
              </a:rPr>
              <a:t>回目アンケートサマリー（サービス関連）</a:t>
            </a:r>
          </a:p>
        </p:txBody>
      </p:sp>
      <p:sp>
        <p:nvSpPr>
          <p:cNvPr id="11" name="コンテンツ プレースホルダー 10">
            <a:extLst>
              <a:ext uri="{FF2B5EF4-FFF2-40B4-BE49-F238E27FC236}">
                <a16:creationId xmlns:a16="http://schemas.microsoft.com/office/drawing/2014/main" id="{AA1BD519-F6CB-4A85-8AD0-E32CE4AAFF38}"/>
              </a:ext>
            </a:extLst>
          </p:cNvPr>
          <p:cNvSpPr>
            <a:spLocks noGrp="1"/>
          </p:cNvSpPr>
          <p:nvPr>
            <p:ph idx="1"/>
          </p:nvPr>
        </p:nvSpPr>
        <p:spPr>
          <a:xfrm>
            <a:off x="249803" y="681036"/>
            <a:ext cx="11629445" cy="5902643"/>
          </a:xfrm>
        </p:spPr>
        <p:txBody>
          <a:bodyPr>
            <a:normAutofit/>
          </a:bodyPr>
          <a:lstStyle/>
          <a:p>
            <a:r>
              <a:rPr lang="ja-JP" altLang="en-US" sz="2000" dirty="0">
                <a:latin typeface="BIZ UDPゴシック" panose="020B0400000000000000" pitchFamily="50" charset="-128"/>
                <a:ea typeface="BIZ UDPゴシック" panose="020B0400000000000000" pitchFamily="50" charset="-128"/>
              </a:rPr>
              <a:t>キャッシュレスに関しては、既に</a:t>
            </a:r>
            <a:r>
              <a:rPr lang="en-US" altLang="ja-JP" sz="2000" dirty="0">
                <a:latin typeface="BIZ UDPゴシック" panose="020B0400000000000000" pitchFamily="50" charset="-128"/>
                <a:ea typeface="BIZ UDPゴシック" panose="020B0400000000000000" pitchFamily="50" charset="-128"/>
              </a:rPr>
              <a:t>36.3%</a:t>
            </a:r>
            <a:r>
              <a:rPr lang="ja-JP" altLang="en-US" sz="2000" dirty="0">
                <a:latin typeface="BIZ UDPゴシック" panose="020B0400000000000000" pitchFamily="50" charset="-128"/>
                <a:ea typeface="BIZ UDPゴシック" panose="020B0400000000000000" pitchFamily="50" charset="-128"/>
              </a:rPr>
              <a:t>の方が</a:t>
            </a:r>
            <a:r>
              <a:rPr lang="en-US" altLang="ja-JP" sz="2000" dirty="0">
                <a:latin typeface="BIZ UDPゴシック" panose="020B0400000000000000" pitchFamily="50" charset="-128"/>
                <a:ea typeface="BIZ UDPゴシック" panose="020B0400000000000000" pitchFamily="50" charset="-128"/>
              </a:rPr>
              <a:t>Pay</a:t>
            </a:r>
            <a:r>
              <a:rPr lang="ja-JP" altLang="en-US" sz="2000" dirty="0">
                <a:latin typeface="BIZ UDPゴシック" panose="020B0400000000000000" pitchFamily="50" charset="-128"/>
                <a:ea typeface="BIZ UDPゴシック" panose="020B0400000000000000" pitchFamily="50" charset="-128"/>
              </a:rPr>
              <a:t>サービスを使っているが、</a:t>
            </a:r>
            <a:r>
              <a:rPr lang="en-US" altLang="ja-JP" sz="2000" dirty="0">
                <a:latin typeface="BIZ UDPゴシック" panose="020B0400000000000000" pitchFamily="50" charset="-128"/>
                <a:ea typeface="BIZ UDPゴシック" panose="020B0400000000000000" pitchFamily="50" charset="-128"/>
              </a:rPr>
              <a:t>27.5%</a:t>
            </a:r>
            <a:r>
              <a:rPr lang="ja-JP" altLang="en-US" sz="2000" dirty="0">
                <a:latin typeface="BIZ UDPゴシック" panose="020B0400000000000000" pitchFamily="50" charset="-128"/>
                <a:ea typeface="BIZ UDPゴシック" panose="020B0400000000000000" pitchFamily="50" charset="-128"/>
              </a:rPr>
              <a:t>が使ってみたい、</a:t>
            </a:r>
            <a:r>
              <a:rPr lang="en-US" altLang="ja-JP" sz="2000" dirty="0">
                <a:latin typeface="BIZ UDPゴシック" panose="020B0400000000000000" pitchFamily="50" charset="-128"/>
                <a:ea typeface="BIZ UDPゴシック" panose="020B0400000000000000" pitchFamily="50" charset="-128"/>
              </a:rPr>
              <a:t>21.3%</a:t>
            </a:r>
            <a:r>
              <a:rPr lang="ja-JP" altLang="en-US" sz="2000" dirty="0">
                <a:latin typeface="BIZ UDPゴシック" panose="020B0400000000000000" pitchFamily="50" charset="-128"/>
                <a:ea typeface="BIZ UDPゴシック" panose="020B0400000000000000" pitchFamily="50" charset="-128"/>
              </a:rPr>
              <a:t>が分からないと言う結果で、全体的にはキャッシュレス化の課題を解決していく対応が必要になると言えます。</a:t>
            </a:r>
            <a:endParaRPr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個人情報の意識に関しては、</a:t>
            </a:r>
            <a:r>
              <a:rPr lang="en-US" altLang="ja-JP" sz="2000" dirty="0">
                <a:latin typeface="BIZ UDPゴシック" panose="020B0400000000000000" pitchFamily="50" charset="-128"/>
                <a:ea typeface="BIZ UDPゴシック" panose="020B0400000000000000" pitchFamily="50" charset="-128"/>
              </a:rPr>
              <a:t>53.8%</a:t>
            </a:r>
            <a:r>
              <a:rPr lang="ja-JP" altLang="en-US" sz="2000" dirty="0">
                <a:latin typeface="BIZ UDPゴシック" panose="020B0400000000000000" pitchFamily="50" charset="-128"/>
                <a:ea typeface="BIZ UDPゴシック" panose="020B0400000000000000" pitchFamily="50" charset="-128"/>
              </a:rPr>
              <a:t>が自身で管理すると言う意識があり、個人情報の活用に関しても</a:t>
            </a:r>
            <a:r>
              <a:rPr lang="en-US" altLang="ja-JP" sz="2000" dirty="0">
                <a:latin typeface="BIZ UDPゴシック" panose="020B0400000000000000" pitchFamily="50" charset="-128"/>
                <a:ea typeface="BIZ UDPゴシック" panose="020B0400000000000000" pitchFamily="50" charset="-128"/>
              </a:rPr>
              <a:t>52.1%</a:t>
            </a:r>
            <a:r>
              <a:rPr lang="ja-JP" altLang="en-US" sz="2000" dirty="0">
                <a:latin typeface="BIZ UDPゴシック" panose="020B0400000000000000" pitchFamily="50" charset="-128"/>
                <a:ea typeface="BIZ UDPゴシック" panose="020B0400000000000000" pitchFamily="50" charset="-128"/>
              </a:rPr>
              <a:t>が便利になるなら使っても良いと言う意識が働いております。マイナンバーカードに関しても</a:t>
            </a:r>
            <a:r>
              <a:rPr lang="en-US" altLang="ja-JP" sz="2000" dirty="0">
                <a:latin typeface="BIZ UDPゴシック" panose="020B0400000000000000" pitchFamily="50" charset="-128"/>
                <a:ea typeface="BIZ UDPゴシック" panose="020B0400000000000000" pitchFamily="50" charset="-128"/>
              </a:rPr>
              <a:t>70.8%</a:t>
            </a:r>
            <a:r>
              <a:rPr lang="ja-JP" altLang="en-US" sz="2000" dirty="0">
                <a:latin typeface="BIZ UDPゴシック" panose="020B0400000000000000" pitchFamily="50" charset="-128"/>
                <a:ea typeface="BIZ UDPゴシック" panose="020B0400000000000000" pitchFamily="50" charset="-128"/>
              </a:rPr>
              <a:t>が既に持っており、今後データ利活用する際に丁寧に住民の理解を得ながら、個人に対してのサービスを構築していくことができると言えます。</a:t>
            </a:r>
          </a:p>
        </p:txBody>
      </p:sp>
    </p:spTree>
    <p:extLst>
      <p:ext uri="{BB962C8B-B14F-4D97-AF65-F5344CB8AC3E}">
        <p14:creationId xmlns:p14="http://schemas.microsoft.com/office/powerpoint/2010/main" val="1614615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47426-F9AC-4DBB-97A5-333D66D19185}"/>
              </a:ext>
            </a:extLst>
          </p:cNvPr>
          <p:cNvSpPr>
            <a:spLocks noGrp="1"/>
          </p:cNvSpPr>
          <p:nvPr>
            <p:ph type="title"/>
          </p:nvPr>
        </p:nvSpPr>
        <p:spPr>
          <a:xfrm>
            <a:off x="1471748" y="0"/>
            <a:ext cx="9043851" cy="681037"/>
          </a:xfrm>
        </p:spPr>
        <p:txBody>
          <a:bodyPr>
            <a:normAutofit/>
          </a:bodyPr>
          <a:lstStyle/>
          <a:p>
            <a:r>
              <a:rPr lang="ja-JP" altLang="en-US" sz="2800" dirty="0">
                <a:solidFill>
                  <a:schemeClr val="bg1"/>
                </a:solidFill>
                <a:latin typeface="BIZ UDPゴシック" panose="020B0400000000000000" pitchFamily="50" charset="-128"/>
                <a:ea typeface="BIZ UDPゴシック" panose="020B0400000000000000" pitchFamily="50" charset="-128"/>
              </a:rPr>
              <a:t>２</a:t>
            </a:r>
            <a:r>
              <a:rPr kumimoji="1" lang="ja-JP" altLang="en-US" sz="2800" dirty="0">
                <a:solidFill>
                  <a:schemeClr val="bg1"/>
                </a:solidFill>
                <a:latin typeface="BIZ UDPゴシック" panose="020B0400000000000000" pitchFamily="50" charset="-128"/>
                <a:ea typeface="BIZ UDPゴシック" panose="020B0400000000000000" pitchFamily="50" charset="-128"/>
              </a:rPr>
              <a:t>回目アンケートサマリー（とよのんコンシェルジュ構成）</a:t>
            </a:r>
          </a:p>
        </p:txBody>
      </p:sp>
      <p:sp>
        <p:nvSpPr>
          <p:cNvPr id="11" name="コンテンツ プレースホルダー 10">
            <a:extLst>
              <a:ext uri="{FF2B5EF4-FFF2-40B4-BE49-F238E27FC236}">
                <a16:creationId xmlns:a16="http://schemas.microsoft.com/office/drawing/2014/main" id="{AA1BD519-F6CB-4A85-8AD0-E32CE4AAFF38}"/>
              </a:ext>
            </a:extLst>
          </p:cNvPr>
          <p:cNvSpPr>
            <a:spLocks noGrp="1"/>
          </p:cNvSpPr>
          <p:nvPr>
            <p:ph idx="1"/>
          </p:nvPr>
        </p:nvSpPr>
        <p:spPr>
          <a:xfrm>
            <a:off x="249803" y="681036"/>
            <a:ext cx="11629445" cy="5902643"/>
          </a:xfrm>
        </p:spPr>
        <p:txBody>
          <a:bodyPr>
            <a:normAutofit/>
          </a:bodyPr>
          <a:lstStyle/>
          <a:p>
            <a:r>
              <a:rPr lang="ja-JP" altLang="en-US" sz="2000" dirty="0">
                <a:latin typeface="BIZ UDPゴシック" panose="020B0400000000000000" pitchFamily="50" charset="-128"/>
                <a:ea typeface="BIZ UDPゴシック" panose="020B0400000000000000" pitchFamily="50" charset="-128"/>
              </a:rPr>
              <a:t>画面の見やすさ、ボタンのサイズ、ボタンの多さに関しては、全体的に</a:t>
            </a:r>
            <a:r>
              <a:rPr lang="en-US" altLang="ja-JP" sz="2000" dirty="0">
                <a:latin typeface="BIZ UDPゴシック" panose="020B0400000000000000" pitchFamily="50" charset="-128"/>
                <a:ea typeface="BIZ UDPゴシック" panose="020B0400000000000000" pitchFamily="50" charset="-128"/>
              </a:rPr>
              <a:t>30%</a:t>
            </a:r>
            <a:r>
              <a:rPr lang="ja-JP" altLang="en-US" sz="2000" dirty="0">
                <a:latin typeface="BIZ UDPゴシック" panose="020B0400000000000000" pitchFamily="50" charset="-128"/>
                <a:ea typeface="BIZ UDPゴシック" panose="020B0400000000000000" pitchFamily="50" charset="-128"/>
              </a:rPr>
              <a:t>強が見やすいと回答があり、アンケート中画面が見れなかった方も多くいたため、</a:t>
            </a:r>
            <a:r>
              <a:rPr lang="en-US" altLang="ja-JP" sz="2000" dirty="0">
                <a:latin typeface="BIZ UDPゴシック" panose="020B0400000000000000" pitchFamily="50" charset="-128"/>
                <a:ea typeface="BIZ UDPゴシック" panose="020B0400000000000000" pitchFamily="50" charset="-128"/>
              </a:rPr>
              <a:t>3</a:t>
            </a:r>
            <a:r>
              <a:rPr lang="ja-JP" altLang="en-US" sz="2000" dirty="0">
                <a:latin typeface="BIZ UDPゴシック" panose="020B0400000000000000" pitchFamily="50" charset="-128"/>
                <a:ea typeface="BIZ UDPゴシック" panose="020B0400000000000000" pitchFamily="50" charset="-128"/>
              </a:rPr>
              <a:t>カテゴリーに未回答が</a:t>
            </a:r>
            <a:r>
              <a:rPr lang="en-US" altLang="ja-JP" sz="2000" dirty="0">
                <a:latin typeface="BIZ UDPゴシック" panose="020B0400000000000000" pitchFamily="50" charset="-128"/>
                <a:ea typeface="BIZ UDPゴシック" panose="020B0400000000000000" pitchFamily="50" charset="-128"/>
              </a:rPr>
              <a:t>58.9%</a:t>
            </a:r>
            <a:r>
              <a:rPr lang="ja-JP" altLang="en-US" sz="2000" dirty="0">
                <a:latin typeface="BIZ UDPゴシック" panose="020B0400000000000000" pitchFamily="50" charset="-128"/>
                <a:ea typeface="BIZ UDPゴシック" panose="020B0400000000000000" pitchFamily="50" charset="-128"/>
              </a:rPr>
              <a:t>となった。未回答を無視してみた場合、</a:t>
            </a:r>
            <a:r>
              <a:rPr lang="en-US" altLang="ja-JP" sz="2000" dirty="0">
                <a:latin typeface="BIZ UDPゴシック" panose="020B0400000000000000" pitchFamily="50" charset="-128"/>
                <a:ea typeface="BIZ UDPゴシック" panose="020B0400000000000000" pitchFamily="50" charset="-128"/>
              </a:rPr>
              <a:t>70%</a:t>
            </a:r>
            <a:r>
              <a:rPr lang="ja-JP" altLang="en-US" sz="2000" dirty="0">
                <a:latin typeface="BIZ UDPゴシック" panose="020B0400000000000000" pitchFamily="50" charset="-128"/>
                <a:ea typeface="BIZ UDPゴシック" panose="020B0400000000000000" pitchFamily="50" charset="-128"/>
              </a:rPr>
              <a:t>程度の方がまずは十分だと感じて貰えてると言えます。</a:t>
            </a:r>
            <a:endParaRPr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各サービスに関しては、豊能町からのイベント、ヘルスケア、支援（見守り・災害）、行政サービス、予約サービスなど</a:t>
            </a:r>
            <a:r>
              <a:rPr lang="en-US" altLang="ja-JP" sz="2000" dirty="0">
                <a:latin typeface="BIZ UDPゴシック" panose="020B0400000000000000" pitchFamily="50" charset="-128"/>
                <a:ea typeface="BIZ UDPゴシック" panose="020B0400000000000000" pitchFamily="50" charset="-128"/>
              </a:rPr>
              <a:t>80</a:t>
            </a:r>
            <a:r>
              <a:rPr lang="ja-JP" altLang="en-US" sz="2000" dirty="0">
                <a:latin typeface="BIZ UDPゴシック" panose="020B0400000000000000" pitchFamily="50" charset="-128"/>
                <a:ea typeface="BIZ UDPゴシック" panose="020B0400000000000000" pitchFamily="50" charset="-128"/>
              </a:rPr>
              <a:t>～</a:t>
            </a:r>
            <a:r>
              <a:rPr lang="en-US" altLang="ja-JP" sz="2000" dirty="0">
                <a:latin typeface="BIZ UDPゴシック" panose="020B0400000000000000" pitchFamily="50" charset="-128"/>
                <a:ea typeface="BIZ UDPゴシック" panose="020B0400000000000000" pitchFamily="50" charset="-128"/>
              </a:rPr>
              <a:t>90%</a:t>
            </a:r>
            <a:r>
              <a:rPr lang="ja-JP" altLang="en-US" sz="2000" dirty="0">
                <a:latin typeface="BIZ UDPゴシック" panose="020B0400000000000000" pitchFamily="50" charset="-128"/>
                <a:ea typeface="BIZ UDPゴシック" panose="020B0400000000000000" pitchFamily="50" charset="-128"/>
              </a:rPr>
              <a:t>代で利用したいとなり、ほぼ全てのサービスカテゴリは利用したい結果になる。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低かったものでは</a:t>
            </a:r>
            <a:r>
              <a:rPr lang="en-US" altLang="ja-JP" sz="2000" dirty="0">
                <a:latin typeface="BIZ UDPゴシック" panose="020B0400000000000000" pitchFamily="50" charset="-128"/>
                <a:ea typeface="BIZ UDPゴシック" panose="020B0400000000000000" pitchFamily="50" charset="-128"/>
              </a:rPr>
              <a:t>Payment</a:t>
            </a:r>
            <a:r>
              <a:rPr lang="ja-JP" altLang="en-US" sz="2000" dirty="0">
                <a:latin typeface="BIZ UDPゴシック" panose="020B0400000000000000" pitchFamily="50" charset="-128"/>
                <a:ea typeface="BIZ UDPゴシック" panose="020B0400000000000000" pitchFamily="50" charset="-128"/>
              </a:rPr>
              <a:t>（キャッシュレス）が</a:t>
            </a:r>
            <a:r>
              <a:rPr lang="en-US" altLang="ja-JP" sz="2000" dirty="0">
                <a:latin typeface="BIZ UDPゴシック" panose="020B0400000000000000" pitchFamily="50" charset="-128"/>
                <a:ea typeface="BIZ UDPゴシック" panose="020B0400000000000000" pitchFamily="50" charset="-128"/>
              </a:rPr>
              <a:t>57.3%</a:t>
            </a:r>
            <a:r>
              <a:rPr lang="ja-JP" altLang="en-US" sz="2000" dirty="0">
                <a:latin typeface="BIZ UDPゴシック" panose="020B0400000000000000" pitchFamily="50" charset="-128"/>
                <a:ea typeface="BIZ UDPゴシック" panose="020B0400000000000000" pitchFamily="50" charset="-128"/>
              </a:rPr>
              <a:t>必要で、</a:t>
            </a:r>
            <a:r>
              <a:rPr lang="en-US" altLang="ja-JP" sz="2000" dirty="0">
                <a:latin typeface="BIZ UDPゴシック" panose="020B0400000000000000" pitchFamily="50" charset="-128"/>
                <a:ea typeface="BIZ UDPゴシック" panose="020B0400000000000000" pitchFamily="50" charset="-128"/>
              </a:rPr>
              <a:t>40.5%</a:t>
            </a:r>
            <a:r>
              <a:rPr lang="ja-JP" altLang="en-US" sz="2000" dirty="0">
                <a:latin typeface="BIZ UDPゴシック" panose="020B0400000000000000" pitchFamily="50" charset="-128"/>
                <a:ea typeface="BIZ UDPゴシック" panose="020B0400000000000000" pitchFamily="50" charset="-128"/>
              </a:rPr>
              <a:t>が不要と回答になる。</a:t>
            </a:r>
            <a:br>
              <a:rPr lang="en-US" altLang="ja-JP" sz="2000" dirty="0">
                <a:latin typeface="BIZ UDPゴシック" panose="020B0400000000000000" pitchFamily="50" charset="-128"/>
                <a:ea typeface="BIZ UDPゴシック" panose="020B0400000000000000" pitchFamily="50" charset="-128"/>
              </a:rPr>
            </a:br>
            <a:r>
              <a:rPr lang="ja-JP" altLang="en-US" sz="2000" dirty="0">
                <a:latin typeface="BIZ UDPゴシック" panose="020B0400000000000000" pitchFamily="50" charset="-128"/>
                <a:ea typeface="BIZ UDPゴシック" panose="020B0400000000000000" pitchFamily="50" charset="-128"/>
              </a:rPr>
              <a:t>お金が関わるものに対するネガティブなイメージと既に</a:t>
            </a:r>
            <a:r>
              <a:rPr lang="en-US" altLang="ja-JP" sz="2000" dirty="0">
                <a:latin typeface="BIZ UDPゴシック" panose="020B0400000000000000" pitchFamily="50" charset="-128"/>
                <a:ea typeface="BIZ UDPゴシック" panose="020B0400000000000000" pitchFamily="50" charset="-128"/>
              </a:rPr>
              <a:t>Pay</a:t>
            </a:r>
            <a:r>
              <a:rPr lang="ja-JP" altLang="en-US" sz="2000" dirty="0">
                <a:latin typeface="BIZ UDPゴシック" panose="020B0400000000000000" pitchFamily="50" charset="-128"/>
                <a:ea typeface="BIZ UDPゴシック" panose="020B0400000000000000" pitchFamily="50" charset="-128"/>
              </a:rPr>
              <a:t>サービスを利用している関係で低かったのではないかと思われる。</a:t>
            </a:r>
            <a:endParaRPr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pPr marL="0" indent="0">
              <a:buNone/>
            </a:pPr>
            <a:endParaRPr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17766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47426-F9AC-4DBB-97A5-333D66D19185}"/>
              </a:ext>
            </a:extLst>
          </p:cNvPr>
          <p:cNvSpPr>
            <a:spLocks noGrp="1"/>
          </p:cNvSpPr>
          <p:nvPr>
            <p:ph type="title"/>
          </p:nvPr>
        </p:nvSpPr>
        <p:spPr>
          <a:xfrm>
            <a:off x="1445622" y="0"/>
            <a:ext cx="9069977" cy="681037"/>
          </a:xfrm>
        </p:spPr>
        <p:txBody>
          <a:bodyPr>
            <a:normAutofit/>
          </a:bodyPr>
          <a:lstStyle/>
          <a:p>
            <a:r>
              <a:rPr lang="ja-JP" altLang="en-US" sz="2800" dirty="0">
                <a:solidFill>
                  <a:schemeClr val="bg1"/>
                </a:solidFill>
                <a:latin typeface="BIZ UDPゴシック" panose="020B0400000000000000" pitchFamily="50" charset="-128"/>
                <a:ea typeface="BIZ UDPゴシック" panose="020B0400000000000000" pitchFamily="50" charset="-128"/>
              </a:rPr>
              <a:t>２</a:t>
            </a:r>
            <a:r>
              <a:rPr kumimoji="1" lang="ja-JP" altLang="en-US" sz="2800" dirty="0">
                <a:solidFill>
                  <a:schemeClr val="bg1"/>
                </a:solidFill>
                <a:latin typeface="BIZ UDPゴシック" panose="020B0400000000000000" pitchFamily="50" charset="-128"/>
                <a:ea typeface="BIZ UDPゴシック" panose="020B0400000000000000" pitchFamily="50" charset="-128"/>
              </a:rPr>
              <a:t>回目アンケートサマリー（サービス関連）</a:t>
            </a:r>
          </a:p>
        </p:txBody>
      </p:sp>
      <p:sp>
        <p:nvSpPr>
          <p:cNvPr id="11" name="コンテンツ プレースホルダー 10">
            <a:extLst>
              <a:ext uri="{FF2B5EF4-FFF2-40B4-BE49-F238E27FC236}">
                <a16:creationId xmlns:a16="http://schemas.microsoft.com/office/drawing/2014/main" id="{AA1BD519-F6CB-4A85-8AD0-E32CE4AAFF38}"/>
              </a:ext>
            </a:extLst>
          </p:cNvPr>
          <p:cNvSpPr>
            <a:spLocks noGrp="1"/>
          </p:cNvSpPr>
          <p:nvPr>
            <p:ph idx="1"/>
          </p:nvPr>
        </p:nvSpPr>
        <p:spPr>
          <a:xfrm>
            <a:off x="249803" y="681036"/>
            <a:ext cx="11629445" cy="5902643"/>
          </a:xfrm>
        </p:spPr>
        <p:txBody>
          <a:bodyPr>
            <a:normAutofit/>
          </a:bodyPr>
          <a:lstStyle/>
          <a:p>
            <a:r>
              <a:rPr lang="ja-JP" altLang="en-US" sz="2000" dirty="0">
                <a:latin typeface="BIZ UDPゴシック" panose="020B0400000000000000" pitchFamily="50" charset="-128"/>
                <a:ea typeface="BIZ UDPゴシック" panose="020B0400000000000000" pitchFamily="50" charset="-128"/>
              </a:rPr>
              <a:t>デジタルデバイド教育の満足度として、継続してよろず相談室は</a:t>
            </a:r>
            <a:r>
              <a:rPr lang="en-US" altLang="ja-JP" sz="2000" dirty="0">
                <a:latin typeface="BIZ UDPゴシック" panose="020B0400000000000000" pitchFamily="50" charset="-128"/>
                <a:ea typeface="BIZ UDPゴシック" panose="020B0400000000000000" pitchFamily="50" charset="-128"/>
              </a:rPr>
              <a:t>86.5%</a:t>
            </a:r>
            <a:r>
              <a:rPr lang="ja-JP" altLang="en-US" sz="2000" dirty="0">
                <a:latin typeface="BIZ UDPゴシック" panose="020B0400000000000000" pitchFamily="50" charset="-128"/>
                <a:ea typeface="BIZ UDPゴシック" panose="020B0400000000000000" pitchFamily="50" charset="-128"/>
              </a:rPr>
              <a:t>が必要と感じております。</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スマホ教室で配布したウェアラブルも</a:t>
            </a:r>
            <a:r>
              <a:rPr lang="en-US" altLang="ja-JP" sz="2000" dirty="0">
                <a:latin typeface="BIZ UDPゴシック" panose="020B0400000000000000" pitchFamily="50" charset="-128"/>
                <a:ea typeface="BIZ UDPゴシック" panose="020B0400000000000000" pitchFamily="50" charset="-128"/>
              </a:rPr>
              <a:t>78.4%</a:t>
            </a:r>
            <a:r>
              <a:rPr lang="ja-JP" altLang="en-US" sz="2000" dirty="0">
                <a:latin typeface="BIZ UDPゴシック" panose="020B0400000000000000" pitchFamily="50" charset="-128"/>
                <a:ea typeface="BIZ UDPゴシック" panose="020B0400000000000000" pitchFamily="50" charset="-128"/>
              </a:rPr>
              <a:t>が欲しいと思っており、見守りようの</a:t>
            </a:r>
            <a:r>
              <a:rPr lang="en-US" altLang="ja-JP" sz="2000" dirty="0">
                <a:latin typeface="BIZ UDPゴシック" panose="020B0400000000000000" pitchFamily="50" charset="-128"/>
                <a:ea typeface="BIZ UDPゴシック" panose="020B0400000000000000" pitchFamily="50" charset="-128"/>
              </a:rPr>
              <a:t>IC</a:t>
            </a:r>
            <a:r>
              <a:rPr lang="ja-JP" altLang="en-US" sz="2000" dirty="0">
                <a:latin typeface="BIZ UDPゴシック" panose="020B0400000000000000" pitchFamily="50" charset="-128"/>
                <a:ea typeface="BIZ UDPゴシック" panose="020B0400000000000000" pitchFamily="50" charset="-128"/>
              </a:rPr>
              <a:t>タグやスマートロック、</a:t>
            </a:r>
            <a:r>
              <a:rPr lang="en-US" altLang="ja-JP" sz="2000" dirty="0">
                <a:latin typeface="BIZ UDPゴシック" panose="020B0400000000000000" pitchFamily="50" charset="-128"/>
                <a:ea typeface="BIZ UDPゴシック" panose="020B0400000000000000" pitchFamily="50" charset="-128"/>
              </a:rPr>
              <a:t>TV</a:t>
            </a:r>
            <a:r>
              <a:rPr lang="ja-JP" altLang="en-US" sz="2000" dirty="0">
                <a:latin typeface="BIZ UDPゴシック" panose="020B0400000000000000" pitchFamily="50" charset="-128"/>
                <a:ea typeface="BIZ UDPゴシック" panose="020B0400000000000000" pitchFamily="50" charset="-128"/>
              </a:rPr>
              <a:t>でスマートシティに関しては、約</a:t>
            </a:r>
            <a:r>
              <a:rPr lang="en-US" altLang="ja-JP" sz="2000" dirty="0">
                <a:latin typeface="BIZ UDPゴシック" panose="020B0400000000000000" pitchFamily="50" charset="-128"/>
                <a:ea typeface="BIZ UDPゴシック" panose="020B0400000000000000" pitchFamily="50" charset="-128"/>
              </a:rPr>
              <a:t>50%</a:t>
            </a:r>
            <a:r>
              <a:rPr lang="ja-JP" altLang="en-US" sz="2000" dirty="0">
                <a:latin typeface="BIZ UDPゴシック" panose="020B0400000000000000" pitchFamily="50" charset="-128"/>
                <a:ea typeface="BIZ UDPゴシック" panose="020B0400000000000000" pitchFamily="50" charset="-128"/>
              </a:rPr>
              <a:t>程度に留まり、スマホの使い方や健康が優先度が高く意識が働いていると言えます。</a:t>
            </a:r>
            <a:endParaRPr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スマートシティで使うツール（とよのんコンシェルジュ）の使い方は、</a:t>
            </a:r>
            <a:r>
              <a:rPr lang="en-US" altLang="ja-JP" sz="2000" dirty="0">
                <a:latin typeface="BIZ UDPゴシック" panose="020B0400000000000000" pitchFamily="50" charset="-128"/>
                <a:ea typeface="BIZ UDPゴシック" panose="020B0400000000000000" pitchFamily="50" charset="-128"/>
              </a:rPr>
              <a:t>81.6%</a:t>
            </a:r>
            <a:r>
              <a:rPr lang="ja-JP" altLang="en-US" sz="2000" dirty="0">
                <a:latin typeface="BIZ UDPゴシック" panose="020B0400000000000000" pitchFamily="50" charset="-128"/>
                <a:ea typeface="BIZ UDPゴシック" panose="020B0400000000000000" pitchFamily="50" charset="-128"/>
              </a:rPr>
              <a:t>が使い方を教えて欲しいと言う結果から、スマホ教室やよろず相談室でアプリのトレーニングを行うことが求められます。</a:t>
            </a:r>
            <a:endParaRPr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pPr marL="0" indent="0">
              <a:buNone/>
            </a:pPr>
            <a:endParaRPr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15361665"/>
      </p:ext>
    </p:extLst>
  </p:cSld>
  <p:clrMapOvr>
    <a:masterClrMapping/>
  </p:clrMapOvr>
</p:sld>
</file>

<file path=ppt/theme/theme1.xml><?xml version="1.0" encoding="utf-8"?>
<a:theme xmlns:a="http://schemas.openxmlformats.org/drawingml/2006/main" name="3_デザインの設定">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BIZ UDゴシック"/>
        <a:ea typeface="BIZ UDゴシック"/>
        <a:cs typeface=""/>
      </a:majorFont>
      <a:minorFont>
        <a:latin typeface="BIZ UDゴシック"/>
        <a:ea typeface="BIZ UD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9131</Words>
  <Application>Microsoft Office PowerPoint</Application>
  <PresentationFormat>ワイド画面</PresentationFormat>
  <Paragraphs>918</Paragraphs>
  <Slides>40</Slides>
  <Notes>0</Notes>
  <HiddenSlides>0</HiddenSlides>
  <MMClips>0</MMClips>
  <ScaleCrop>false</ScaleCrop>
  <HeadingPairs>
    <vt:vector size="4" baseType="variant">
      <vt:variant>
        <vt:lpstr>テーマ</vt:lpstr>
      </vt:variant>
      <vt:variant>
        <vt:i4>1</vt:i4>
      </vt:variant>
      <vt:variant>
        <vt:lpstr>スライド タイトル</vt:lpstr>
      </vt:variant>
      <vt:variant>
        <vt:i4>40</vt:i4>
      </vt:variant>
    </vt:vector>
  </HeadingPairs>
  <TitlesOfParts>
    <vt:vector size="41" baseType="lpstr">
      <vt:lpstr>3_デザインの設定</vt:lpstr>
      <vt:lpstr>PowerPoint プレゼンテーション</vt:lpstr>
      <vt:lpstr>PowerPoint プレゼンテーション</vt:lpstr>
      <vt:lpstr>アンケート全体</vt:lpstr>
      <vt:lpstr>1回目アンケートサマリー（全体構成）</vt:lpstr>
      <vt:lpstr>1回目アンケートサマリー（サービス関連）</vt:lpstr>
      <vt:lpstr>1回目アンケートサマリー（サービス関連）</vt:lpstr>
      <vt:lpstr>1回目アンケートサマリー（サービス関連）</vt:lpstr>
      <vt:lpstr>２回目アンケートサマリー（とよのんコンシェルジュ構成）</vt:lpstr>
      <vt:lpstr>２回目アンケートサマリー（サービス関連）</vt:lpstr>
      <vt:lpstr>3回目アンケートサマリー（とよのんコンシェルジュを使ってみて）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1346</cp:revision>
  <dcterms:created xsi:type="dcterms:W3CDTF">2020-10-01T23:40:24Z</dcterms:created>
  <dcterms:modified xsi:type="dcterms:W3CDTF">2022-03-10T07:28:47Z</dcterms:modified>
</cp:coreProperties>
</file>